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1171" r:id="rId2"/>
    <p:sldId id="1165" r:id="rId3"/>
    <p:sldId id="1285" r:id="rId4"/>
    <p:sldId id="1266" r:id="rId5"/>
    <p:sldId id="1286" r:id="rId6"/>
    <p:sldId id="1292" r:id="rId7"/>
    <p:sldId id="1291" r:id="rId8"/>
    <p:sldId id="1287" r:id="rId9"/>
    <p:sldId id="1288" r:id="rId10"/>
    <p:sldId id="1289" r:id="rId11"/>
    <p:sldId id="1290" r:id="rId12"/>
    <p:sldId id="1293" r:id="rId13"/>
    <p:sldId id="1273" r:id="rId14"/>
    <p:sldId id="1294" r:id="rId15"/>
    <p:sldId id="1295" r:id="rId16"/>
    <p:sldId id="1296" r:id="rId17"/>
    <p:sldId id="1297" r:id="rId18"/>
    <p:sldId id="1298" r:id="rId19"/>
    <p:sldId id="1299" r:id="rId20"/>
    <p:sldId id="1300" r:id="rId21"/>
    <p:sldId id="1301" r:id="rId22"/>
    <p:sldId id="1302" r:id="rId23"/>
    <p:sldId id="775" r:id="rId2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0078"/>
    <a:srgbClr val="0000FF"/>
    <a:srgbClr val="660033"/>
    <a:srgbClr val="FF9900"/>
    <a:srgbClr val="C2FC64"/>
    <a:srgbClr val="C4DA2D"/>
    <a:srgbClr val="FCFDFB"/>
    <a:srgbClr val="1290B0"/>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73" autoAdjust="0"/>
    <p:restoredTop sz="61967" autoAdjust="0"/>
  </p:normalViewPr>
  <p:slideViewPr>
    <p:cSldViewPr>
      <p:cViewPr varScale="1">
        <p:scale>
          <a:sx n="99" d="100"/>
          <a:sy n="99" d="100"/>
        </p:scale>
        <p:origin x="96" y="126"/>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E6E67C-4CC3-4F6A-89E2-EDE0FF2F661B}"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CD571E65-3071-42C7-B1B2-E9E12EED983B}">
      <dgm:prSet phldrT="[Text]"/>
      <dgm:spPr>
        <a:solidFill>
          <a:srgbClr val="002060"/>
        </a:solidFill>
      </dgm:spPr>
      <dgm:t>
        <a:bodyPr/>
        <a:lstStyle/>
        <a:p>
          <a:r>
            <a:rPr lang="en-US" dirty="0"/>
            <a:t>Trump 2.0</a:t>
          </a:r>
        </a:p>
      </dgm:t>
    </dgm:pt>
    <dgm:pt modelId="{0859BCEA-3E39-4434-BDF2-FD6E2DEB7180}" type="parTrans" cxnId="{7D1CC6A7-1189-410F-8106-A70443C82F78}">
      <dgm:prSet/>
      <dgm:spPr/>
      <dgm:t>
        <a:bodyPr/>
        <a:lstStyle/>
        <a:p>
          <a:endParaRPr lang="en-US"/>
        </a:p>
      </dgm:t>
    </dgm:pt>
    <dgm:pt modelId="{79EF8A82-1799-4251-87AB-9C8B26E97EAF}" type="sibTrans" cxnId="{7D1CC6A7-1189-410F-8106-A70443C82F78}">
      <dgm:prSet/>
      <dgm:spPr/>
      <dgm:t>
        <a:bodyPr/>
        <a:lstStyle/>
        <a:p>
          <a:endParaRPr lang="en-US"/>
        </a:p>
      </dgm:t>
    </dgm:pt>
    <dgm:pt modelId="{2190CBF9-9558-45EA-A840-7FCC8DC9285A}">
      <dgm:prSet phldrT="[Text]"/>
      <dgm:spPr>
        <a:solidFill>
          <a:srgbClr val="FF9900"/>
        </a:solidFill>
      </dgm:spPr>
      <dgm:t>
        <a:bodyPr/>
        <a:lstStyle/>
        <a:p>
          <a:r>
            <a:rPr lang="en-US" dirty="0"/>
            <a:t>Trade (Tariffs)</a:t>
          </a:r>
        </a:p>
      </dgm:t>
    </dgm:pt>
    <dgm:pt modelId="{5EDC4CEB-3219-4AAC-AEF0-833043FB09A9}" type="parTrans" cxnId="{3A240920-4E0B-402E-B489-77E899198DA7}">
      <dgm:prSet/>
      <dgm:spPr/>
      <dgm:t>
        <a:bodyPr/>
        <a:lstStyle/>
        <a:p>
          <a:endParaRPr lang="en-US"/>
        </a:p>
      </dgm:t>
    </dgm:pt>
    <dgm:pt modelId="{773A441A-23CD-4CBB-BBC2-65F0C2ECA66F}" type="sibTrans" cxnId="{3A240920-4E0B-402E-B489-77E899198DA7}">
      <dgm:prSet/>
      <dgm:spPr/>
      <dgm:t>
        <a:bodyPr/>
        <a:lstStyle/>
        <a:p>
          <a:endParaRPr lang="en-US"/>
        </a:p>
      </dgm:t>
    </dgm:pt>
    <dgm:pt modelId="{314A8AEF-5345-4149-937B-FF999940395B}">
      <dgm:prSet phldrT="[Text]"/>
      <dgm:spPr>
        <a:solidFill>
          <a:schemeClr val="tx1"/>
        </a:solidFill>
      </dgm:spPr>
      <dgm:t>
        <a:bodyPr/>
        <a:lstStyle/>
        <a:p>
          <a:r>
            <a:rPr lang="en-US" dirty="0"/>
            <a:t>Energy/Oil</a:t>
          </a:r>
        </a:p>
      </dgm:t>
    </dgm:pt>
    <dgm:pt modelId="{FE7D818A-0C03-4B4D-A713-1D689BA2623D}" type="parTrans" cxnId="{C6189846-03D5-4B59-91E3-36DFDA036017}">
      <dgm:prSet/>
      <dgm:spPr/>
      <dgm:t>
        <a:bodyPr/>
        <a:lstStyle/>
        <a:p>
          <a:endParaRPr lang="en-US"/>
        </a:p>
      </dgm:t>
    </dgm:pt>
    <dgm:pt modelId="{EACAB97B-A9BF-472A-9347-2DBBC63DA0D4}" type="sibTrans" cxnId="{C6189846-03D5-4B59-91E3-36DFDA036017}">
      <dgm:prSet/>
      <dgm:spPr/>
      <dgm:t>
        <a:bodyPr/>
        <a:lstStyle/>
        <a:p>
          <a:endParaRPr lang="en-US"/>
        </a:p>
      </dgm:t>
    </dgm:pt>
    <dgm:pt modelId="{C1787128-30C9-4FF4-86D8-B769F341A75D}">
      <dgm:prSet phldrT="[Text]"/>
      <dgm:spPr>
        <a:solidFill>
          <a:schemeClr val="accent3">
            <a:lumMod val="50000"/>
          </a:schemeClr>
        </a:solidFill>
      </dgm:spPr>
      <dgm:t>
        <a:bodyPr/>
        <a:lstStyle/>
        <a:p>
          <a:r>
            <a:rPr lang="en-US" dirty="0"/>
            <a:t>Remove Restrictions</a:t>
          </a:r>
        </a:p>
      </dgm:t>
    </dgm:pt>
    <dgm:pt modelId="{0A2B93BA-6BF8-44AB-8B91-1D81371395FB}" type="parTrans" cxnId="{FABDD84B-0C01-485D-A0F2-C8F8D87E23F3}">
      <dgm:prSet/>
      <dgm:spPr/>
      <dgm:t>
        <a:bodyPr/>
        <a:lstStyle/>
        <a:p>
          <a:endParaRPr lang="en-US"/>
        </a:p>
      </dgm:t>
    </dgm:pt>
    <dgm:pt modelId="{A5E6F2F1-9048-44D3-8F3F-126DF336046E}" type="sibTrans" cxnId="{FABDD84B-0C01-485D-A0F2-C8F8D87E23F3}">
      <dgm:prSet/>
      <dgm:spPr/>
      <dgm:t>
        <a:bodyPr/>
        <a:lstStyle/>
        <a:p>
          <a:endParaRPr lang="en-US"/>
        </a:p>
      </dgm:t>
    </dgm:pt>
    <dgm:pt modelId="{AE3431D5-736D-48CD-A3D4-2B9E6EC7BA99}">
      <dgm:prSet/>
      <dgm:spPr>
        <a:solidFill>
          <a:srgbClr val="FF0000"/>
        </a:solidFill>
      </dgm:spPr>
      <dgm:t>
        <a:bodyPr/>
        <a:lstStyle/>
        <a:p>
          <a:r>
            <a:rPr lang="en-US" dirty="0"/>
            <a:t>Impose Higher China/wider Tariffs!</a:t>
          </a:r>
        </a:p>
      </dgm:t>
    </dgm:pt>
    <dgm:pt modelId="{35F84066-47EC-47A1-B3F5-3784519B5D49}" type="parTrans" cxnId="{8D3F9B8F-9B57-4E0B-81E9-FF8F061A0791}">
      <dgm:prSet/>
      <dgm:spPr/>
      <dgm:t>
        <a:bodyPr/>
        <a:lstStyle/>
        <a:p>
          <a:endParaRPr lang="en-US"/>
        </a:p>
      </dgm:t>
    </dgm:pt>
    <dgm:pt modelId="{90B77512-8CB4-4A7A-8A6B-FAC1D9E3437C}" type="sibTrans" cxnId="{8D3F9B8F-9B57-4E0B-81E9-FF8F061A0791}">
      <dgm:prSet/>
      <dgm:spPr/>
      <dgm:t>
        <a:bodyPr/>
        <a:lstStyle/>
        <a:p>
          <a:endParaRPr lang="en-US"/>
        </a:p>
      </dgm:t>
    </dgm:pt>
    <dgm:pt modelId="{D50C0828-A5F1-4602-84EB-BD66DA75DE38}">
      <dgm:prSet/>
      <dgm:spPr/>
      <dgm:t>
        <a:bodyPr/>
        <a:lstStyle/>
        <a:p>
          <a:r>
            <a:rPr lang="en-US" dirty="0"/>
            <a:t>Infrastructure [Fiscal]</a:t>
          </a:r>
          <a:endParaRPr lang="en-SG" dirty="0"/>
        </a:p>
      </dgm:t>
    </dgm:pt>
    <dgm:pt modelId="{AA977378-BDB9-4754-964F-C1C7B5E35EF4}" type="parTrans" cxnId="{3F9D0E78-641C-4F0A-83D0-907E754419DB}">
      <dgm:prSet/>
      <dgm:spPr/>
      <dgm:t>
        <a:bodyPr/>
        <a:lstStyle/>
        <a:p>
          <a:endParaRPr lang="en-SG"/>
        </a:p>
      </dgm:t>
    </dgm:pt>
    <dgm:pt modelId="{76963991-0828-4115-8605-52DAEADDE2FE}" type="sibTrans" cxnId="{3F9D0E78-641C-4F0A-83D0-907E754419DB}">
      <dgm:prSet/>
      <dgm:spPr/>
      <dgm:t>
        <a:bodyPr/>
        <a:lstStyle/>
        <a:p>
          <a:endParaRPr lang="en-SG"/>
        </a:p>
      </dgm:t>
    </dgm:pt>
    <dgm:pt modelId="{F91D678D-AEDA-40D2-9EC7-C1D8616A3DC4}">
      <dgm:prSet/>
      <dgm:spPr/>
      <dgm:t>
        <a:bodyPr/>
        <a:lstStyle/>
        <a:p>
          <a:r>
            <a:rPr lang="en-US" dirty="0"/>
            <a:t>Tax Cuts [Fiscal]</a:t>
          </a:r>
          <a:endParaRPr lang="en-SG" dirty="0"/>
        </a:p>
      </dgm:t>
    </dgm:pt>
    <dgm:pt modelId="{B18E5E1B-3CF5-44D4-8353-9B89A83316BC}" type="parTrans" cxnId="{73624CC2-70F7-479A-AA50-0EA2C52D9B02}">
      <dgm:prSet/>
      <dgm:spPr/>
      <dgm:t>
        <a:bodyPr/>
        <a:lstStyle/>
        <a:p>
          <a:endParaRPr lang="en-SG"/>
        </a:p>
      </dgm:t>
    </dgm:pt>
    <dgm:pt modelId="{168801AA-ABB1-43E3-B06E-FF8E2325EDD3}" type="sibTrans" cxnId="{73624CC2-70F7-479A-AA50-0EA2C52D9B02}">
      <dgm:prSet/>
      <dgm:spPr/>
      <dgm:t>
        <a:bodyPr/>
        <a:lstStyle/>
        <a:p>
          <a:endParaRPr lang="en-SG"/>
        </a:p>
      </dgm:t>
    </dgm:pt>
    <dgm:pt modelId="{80BD22E9-EFE8-4BFF-8CC8-A1C5DADF9174}">
      <dgm:prSet/>
      <dgm:spPr>
        <a:solidFill>
          <a:schemeClr val="accent6">
            <a:lumMod val="75000"/>
          </a:schemeClr>
        </a:solidFill>
      </dgm:spPr>
      <dgm:t>
        <a:bodyPr/>
        <a:lstStyle/>
        <a:p>
          <a:r>
            <a:rPr lang="en-US" dirty="0"/>
            <a:t>Ukraine [Conflict]</a:t>
          </a:r>
          <a:endParaRPr lang="en-SG" dirty="0"/>
        </a:p>
      </dgm:t>
    </dgm:pt>
    <dgm:pt modelId="{F8EB45BD-7D9B-4600-9395-E286CC1CCDAF}" type="parTrans" cxnId="{72E28F3B-1FD8-489D-BB65-C620173729A6}">
      <dgm:prSet/>
      <dgm:spPr/>
      <dgm:t>
        <a:bodyPr/>
        <a:lstStyle/>
        <a:p>
          <a:endParaRPr lang="en-SG"/>
        </a:p>
      </dgm:t>
    </dgm:pt>
    <dgm:pt modelId="{BFE21E79-E241-4D9B-B6D8-CA2356BAF376}" type="sibTrans" cxnId="{72E28F3B-1FD8-489D-BB65-C620173729A6}">
      <dgm:prSet/>
      <dgm:spPr/>
      <dgm:t>
        <a:bodyPr/>
        <a:lstStyle/>
        <a:p>
          <a:endParaRPr lang="en-SG"/>
        </a:p>
      </dgm:t>
    </dgm:pt>
    <dgm:pt modelId="{46548E05-4DB7-40A2-BE76-0F824CF9802C}">
      <dgm:prSet/>
      <dgm:spPr>
        <a:solidFill>
          <a:schemeClr val="accent6">
            <a:lumMod val="75000"/>
          </a:schemeClr>
        </a:solidFill>
      </dgm:spPr>
      <dgm:t>
        <a:bodyPr/>
        <a:lstStyle/>
        <a:p>
          <a:r>
            <a:rPr lang="en-US" dirty="0"/>
            <a:t>Gaza [Conflict]</a:t>
          </a:r>
          <a:endParaRPr lang="en-SG" dirty="0"/>
        </a:p>
      </dgm:t>
    </dgm:pt>
    <dgm:pt modelId="{A1A2064D-EFEB-4920-AB52-F9320E888C12}" type="parTrans" cxnId="{5D7E6235-A08A-4FD6-BDCF-C031B49832F4}">
      <dgm:prSet/>
      <dgm:spPr/>
      <dgm:t>
        <a:bodyPr/>
        <a:lstStyle/>
        <a:p>
          <a:endParaRPr lang="en-SG"/>
        </a:p>
      </dgm:t>
    </dgm:pt>
    <dgm:pt modelId="{9285F0A8-01BF-4580-B46B-E29ECA5CC435}" type="sibTrans" cxnId="{5D7E6235-A08A-4FD6-BDCF-C031B49832F4}">
      <dgm:prSet/>
      <dgm:spPr/>
      <dgm:t>
        <a:bodyPr/>
        <a:lstStyle/>
        <a:p>
          <a:endParaRPr lang="en-SG"/>
        </a:p>
      </dgm:t>
    </dgm:pt>
    <dgm:pt modelId="{56635637-664C-4FAE-A6B7-DD95FA31C850}">
      <dgm:prSet/>
      <dgm:spPr>
        <a:solidFill>
          <a:schemeClr val="bg2">
            <a:lumMod val="75000"/>
          </a:schemeClr>
        </a:solidFill>
      </dgm:spPr>
      <dgm:t>
        <a:bodyPr/>
        <a:lstStyle/>
        <a:p>
          <a:r>
            <a:rPr lang="en-US" dirty="0"/>
            <a:t>Pull/Cut Aid</a:t>
          </a:r>
          <a:endParaRPr lang="en-SG" dirty="0"/>
        </a:p>
      </dgm:t>
    </dgm:pt>
    <dgm:pt modelId="{EF0A0B7E-2F7D-40E4-9786-14BD14C27CDD}" type="parTrans" cxnId="{5CEDC0ED-5BA6-4BF2-AE73-FC04C8D8CEFE}">
      <dgm:prSet/>
      <dgm:spPr/>
      <dgm:t>
        <a:bodyPr/>
        <a:lstStyle/>
        <a:p>
          <a:endParaRPr lang="en-SG"/>
        </a:p>
      </dgm:t>
    </dgm:pt>
    <dgm:pt modelId="{E510DE58-DE98-4D9B-8993-839EE26CC0D7}" type="sibTrans" cxnId="{5CEDC0ED-5BA6-4BF2-AE73-FC04C8D8CEFE}">
      <dgm:prSet/>
      <dgm:spPr/>
      <dgm:t>
        <a:bodyPr/>
        <a:lstStyle/>
        <a:p>
          <a:endParaRPr lang="en-SG"/>
        </a:p>
      </dgm:t>
    </dgm:pt>
    <dgm:pt modelId="{A7DC0D7F-CE37-4A56-8E85-6235C6837D2A}">
      <dgm:prSet/>
      <dgm:spPr>
        <a:solidFill>
          <a:schemeClr val="accent5">
            <a:lumMod val="60000"/>
            <a:lumOff val="40000"/>
          </a:schemeClr>
        </a:solidFill>
      </dgm:spPr>
      <dgm:t>
        <a:bodyPr/>
        <a:lstStyle/>
        <a:p>
          <a:r>
            <a:rPr lang="en-US" dirty="0"/>
            <a:t>Uncertain  Israel-Saudi Dynamics</a:t>
          </a:r>
          <a:endParaRPr lang="en-SG" dirty="0"/>
        </a:p>
      </dgm:t>
    </dgm:pt>
    <dgm:pt modelId="{03B213DF-6F82-44FA-9780-7B8C084BCEF6}" type="parTrans" cxnId="{40C255F1-93EE-41E5-93A5-982E355DE52B}">
      <dgm:prSet/>
      <dgm:spPr/>
      <dgm:t>
        <a:bodyPr/>
        <a:lstStyle/>
        <a:p>
          <a:endParaRPr lang="en-SG"/>
        </a:p>
      </dgm:t>
    </dgm:pt>
    <dgm:pt modelId="{72F02E16-AC2C-43A2-9C52-8FED71B5068B}" type="sibTrans" cxnId="{40C255F1-93EE-41E5-93A5-982E355DE52B}">
      <dgm:prSet/>
      <dgm:spPr/>
      <dgm:t>
        <a:bodyPr/>
        <a:lstStyle/>
        <a:p>
          <a:endParaRPr lang="en-SG"/>
        </a:p>
      </dgm:t>
    </dgm:pt>
    <dgm:pt modelId="{DC747BA3-72C6-4ED4-83CB-7436622DBDFF}">
      <dgm:prSet/>
      <dgm:spPr>
        <a:solidFill>
          <a:schemeClr val="tx2">
            <a:lumMod val="40000"/>
            <a:lumOff val="60000"/>
          </a:schemeClr>
        </a:solidFill>
      </dgm:spPr>
      <dgm:t>
        <a:bodyPr/>
        <a:lstStyle/>
        <a:p>
          <a:r>
            <a:rPr lang="en-US" dirty="0"/>
            <a:t>Ramp-up Spending?</a:t>
          </a:r>
          <a:endParaRPr lang="en-SG" dirty="0"/>
        </a:p>
      </dgm:t>
    </dgm:pt>
    <dgm:pt modelId="{2ADDB7B1-0909-4BA0-A022-CB613D9A6612}" type="parTrans" cxnId="{0B125DD0-E629-47E8-9223-A7AF5EBE501A}">
      <dgm:prSet/>
      <dgm:spPr/>
      <dgm:t>
        <a:bodyPr/>
        <a:lstStyle/>
        <a:p>
          <a:endParaRPr lang="en-SG"/>
        </a:p>
      </dgm:t>
    </dgm:pt>
    <dgm:pt modelId="{D80E50E9-61D2-43BE-ABE8-BF7F6C6CAF50}" type="sibTrans" cxnId="{0B125DD0-E629-47E8-9223-A7AF5EBE501A}">
      <dgm:prSet/>
      <dgm:spPr/>
      <dgm:t>
        <a:bodyPr/>
        <a:lstStyle/>
        <a:p>
          <a:endParaRPr lang="en-SG"/>
        </a:p>
      </dgm:t>
    </dgm:pt>
    <dgm:pt modelId="{9B77F3F7-A976-46F7-8066-F3A3E672F5F5}">
      <dgm:prSet/>
      <dgm:spPr>
        <a:solidFill>
          <a:schemeClr val="tx2">
            <a:lumMod val="40000"/>
            <a:lumOff val="60000"/>
          </a:schemeClr>
        </a:solidFill>
      </dgm:spPr>
      <dgm:t>
        <a:bodyPr/>
        <a:lstStyle/>
        <a:p>
          <a:r>
            <a:rPr lang="en-US" dirty="0"/>
            <a:t>Extend Tax Cuts</a:t>
          </a:r>
          <a:endParaRPr lang="en-SG" dirty="0"/>
        </a:p>
      </dgm:t>
    </dgm:pt>
    <dgm:pt modelId="{6D121BE2-66C2-4633-A676-309A81296AAE}" type="parTrans" cxnId="{4A1D8CC9-54F3-4EEB-A90B-743263C84654}">
      <dgm:prSet/>
      <dgm:spPr/>
      <dgm:t>
        <a:bodyPr/>
        <a:lstStyle/>
        <a:p>
          <a:endParaRPr lang="en-SG"/>
        </a:p>
      </dgm:t>
    </dgm:pt>
    <dgm:pt modelId="{73F7C3E0-62AB-4DAD-82D5-84ABBC97A296}" type="sibTrans" cxnId="{4A1D8CC9-54F3-4EEB-A90B-743263C84654}">
      <dgm:prSet/>
      <dgm:spPr/>
      <dgm:t>
        <a:bodyPr/>
        <a:lstStyle/>
        <a:p>
          <a:endParaRPr lang="en-SG"/>
        </a:p>
      </dgm:t>
    </dgm:pt>
    <dgm:pt modelId="{B8CD517F-3B01-43C9-9329-B08961D07A89}" type="pres">
      <dgm:prSet presAssocID="{B6E6E67C-4CC3-4F6A-89E2-EDE0FF2F661B}" presName="diagram" presStyleCnt="0">
        <dgm:presLayoutVars>
          <dgm:chPref val="1"/>
          <dgm:dir/>
          <dgm:animOne val="branch"/>
          <dgm:animLvl val="lvl"/>
          <dgm:resizeHandles val="exact"/>
        </dgm:presLayoutVars>
      </dgm:prSet>
      <dgm:spPr/>
      <dgm:t>
        <a:bodyPr/>
        <a:lstStyle/>
        <a:p>
          <a:endParaRPr lang="en-US"/>
        </a:p>
      </dgm:t>
    </dgm:pt>
    <dgm:pt modelId="{300A918A-B14A-48CF-9433-47F97879435E}" type="pres">
      <dgm:prSet presAssocID="{CD571E65-3071-42C7-B1B2-E9E12EED983B}" presName="root1" presStyleCnt="0"/>
      <dgm:spPr/>
    </dgm:pt>
    <dgm:pt modelId="{73732AB8-87A6-455A-BC45-79213F3D5107}" type="pres">
      <dgm:prSet presAssocID="{CD571E65-3071-42C7-B1B2-E9E12EED983B}" presName="LevelOneTextNode" presStyleLbl="node0" presStyleIdx="0" presStyleCnt="1" custScaleY="172240" custLinFactX="-58241" custLinFactNeighborX="-100000" custLinFactNeighborY="-22752">
        <dgm:presLayoutVars>
          <dgm:chPref val="3"/>
        </dgm:presLayoutVars>
      </dgm:prSet>
      <dgm:spPr/>
      <dgm:t>
        <a:bodyPr/>
        <a:lstStyle/>
        <a:p>
          <a:endParaRPr lang="en-US"/>
        </a:p>
      </dgm:t>
    </dgm:pt>
    <dgm:pt modelId="{F325D09F-8889-4522-9671-822790946083}" type="pres">
      <dgm:prSet presAssocID="{CD571E65-3071-42C7-B1B2-E9E12EED983B}" presName="level2hierChild" presStyleCnt="0"/>
      <dgm:spPr/>
    </dgm:pt>
    <dgm:pt modelId="{84A0FC85-1D0B-4F00-8DDA-ABE909C38EB8}" type="pres">
      <dgm:prSet presAssocID="{5EDC4CEB-3219-4AAC-AEF0-833043FB09A9}" presName="conn2-1" presStyleLbl="parChTrans1D2" presStyleIdx="0" presStyleCnt="6"/>
      <dgm:spPr/>
      <dgm:t>
        <a:bodyPr/>
        <a:lstStyle/>
        <a:p>
          <a:endParaRPr lang="en-US"/>
        </a:p>
      </dgm:t>
    </dgm:pt>
    <dgm:pt modelId="{CB2709EB-8389-42CD-943C-C8DD12035B4C}" type="pres">
      <dgm:prSet presAssocID="{5EDC4CEB-3219-4AAC-AEF0-833043FB09A9}" presName="connTx" presStyleLbl="parChTrans1D2" presStyleIdx="0" presStyleCnt="6"/>
      <dgm:spPr/>
      <dgm:t>
        <a:bodyPr/>
        <a:lstStyle/>
        <a:p>
          <a:endParaRPr lang="en-US"/>
        </a:p>
      </dgm:t>
    </dgm:pt>
    <dgm:pt modelId="{D4987809-6DBA-4FB4-819E-85D45D538423}" type="pres">
      <dgm:prSet presAssocID="{2190CBF9-9558-45EA-A840-7FCC8DC9285A}" presName="root2" presStyleCnt="0"/>
      <dgm:spPr/>
    </dgm:pt>
    <dgm:pt modelId="{0435728C-3777-43C8-90F4-B07D74A21E53}" type="pres">
      <dgm:prSet presAssocID="{2190CBF9-9558-45EA-A840-7FCC8DC9285A}" presName="LevelTwoTextNode" presStyleLbl="node2" presStyleIdx="0" presStyleCnt="6" custLinFactNeighborX="-97604" custLinFactNeighborY="6896">
        <dgm:presLayoutVars>
          <dgm:chPref val="3"/>
        </dgm:presLayoutVars>
      </dgm:prSet>
      <dgm:spPr/>
      <dgm:t>
        <a:bodyPr/>
        <a:lstStyle/>
        <a:p>
          <a:endParaRPr lang="en-US"/>
        </a:p>
      </dgm:t>
    </dgm:pt>
    <dgm:pt modelId="{BBA30CBB-FCCC-49EE-8C82-D57A15B6CE59}" type="pres">
      <dgm:prSet presAssocID="{2190CBF9-9558-45EA-A840-7FCC8DC9285A}" presName="level3hierChild" presStyleCnt="0"/>
      <dgm:spPr/>
    </dgm:pt>
    <dgm:pt modelId="{7C80F808-E2CB-47AF-A86B-FFBED6C794AA}" type="pres">
      <dgm:prSet presAssocID="{35F84066-47EC-47A1-B3F5-3784519B5D49}" presName="conn2-1" presStyleLbl="parChTrans1D3" presStyleIdx="0" presStyleCnt="6"/>
      <dgm:spPr/>
      <dgm:t>
        <a:bodyPr/>
        <a:lstStyle/>
        <a:p>
          <a:endParaRPr lang="en-US"/>
        </a:p>
      </dgm:t>
    </dgm:pt>
    <dgm:pt modelId="{AB73524D-14B0-429E-8BB8-F3477A6EAE9B}" type="pres">
      <dgm:prSet presAssocID="{35F84066-47EC-47A1-B3F5-3784519B5D49}" presName="connTx" presStyleLbl="parChTrans1D3" presStyleIdx="0" presStyleCnt="6"/>
      <dgm:spPr/>
      <dgm:t>
        <a:bodyPr/>
        <a:lstStyle/>
        <a:p>
          <a:endParaRPr lang="en-US"/>
        </a:p>
      </dgm:t>
    </dgm:pt>
    <dgm:pt modelId="{F780BC12-9E1C-48DB-9CA3-13FA11F76BE9}" type="pres">
      <dgm:prSet presAssocID="{AE3431D5-736D-48CD-A3D4-2B9E6EC7BA99}" presName="root2" presStyleCnt="0"/>
      <dgm:spPr/>
    </dgm:pt>
    <dgm:pt modelId="{714BE149-A002-4691-A121-24942E8B3CF9}" type="pres">
      <dgm:prSet presAssocID="{AE3431D5-736D-48CD-A3D4-2B9E6EC7BA99}" presName="LevelTwoTextNode" presStyleLbl="node3" presStyleIdx="0" presStyleCnt="6" custLinFactX="-7145" custLinFactNeighborX="-100000" custLinFactNeighborY="6803">
        <dgm:presLayoutVars>
          <dgm:chPref val="3"/>
        </dgm:presLayoutVars>
      </dgm:prSet>
      <dgm:spPr/>
      <dgm:t>
        <a:bodyPr/>
        <a:lstStyle/>
        <a:p>
          <a:endParaRPr lang="en-US"/>
        </a:p>
      </dgm:t>
    </dgm:pt>
    <dgm:pt modelId="{E61A7A3C-3037-4810-A02E-A0CBC37AF771}" type="pres">
      <dgm:prSet presAssocID="{AE3431D5-736D-48CD-A3D4-2B9E6EC7BA99}" presName="level3hierChild" presStyleCnt="0"/>
      <dgm:spPr/>
    </dgm:pt>
    <dgm:pt modelId="{BDD24580-61AE-43EF-9DB8-30D4FC170E30}" type="pres">
      <dgm:prSet presAssocID="{FE7D818A-0C03-4B4D-A713-1D689BA2623D}" presName="conn2-1" presStyleLbl="parChTrans1D2" presStyleIdx="1" presStyleCnt="6"/>
      <dgm:spPr/>
      <dgm:t>
        <a:bodyPr/>
        <a:lstStyle/>
        <a:p>
          <a:endParaRPr lang="en-US"/>
        </a:p>
      </dgm:t>
    </dgm:pt>
    <dgm:pt modelId="{7919134A-46B4-4EB9-B7C5-0E0CC9676544}" type="pres">
      <dgm:prSet presAssocID="{FE7D818A-0C03-4B4D-A713-1D689BA2623D}" presName="connTx" presStyleLbl="parChTrans1D2" presStyleIdx="1" presStyleCnt="6"/>
      <dgm:spPr/>
      <dgm:t>
        <a:bodyPr/>
        <a:lstStyle/>
        <a:p>
          <a:endParaRPr lang="en-US"/>
        </a:p>
      </dgm:t>
    </dgm:pt>
    <dgm:pt modelId="{F8138AD2-433A-4F75-B04C-549B62EA1D12}" type="pres">
      <dgm:prSet presAssocID="{314A8AEF-5345-4149-937B-FF999940395B}" presName="root2" presStyleCnt="0"/>
      <dgm:spPr/>
    </dgm:pt>
    <dgm:pt modelId="{712E2E82-493B-4ACE-8FC4-282F54BD5CA5}" type="pres">
      <dgm:prSet presAssocID="{314A8AEF-5345-4149-937B-FF999940395B}" presName="LevelTwoTextNode" presStyleLbl="node2" presStyleIdx="1" presStyleCnt="6" custLinFactY="100000" custLinFactNeighborX="-97604" custLinFactNeighborY="117556">
        <dgm:presLayoutVars>
          <dgm:chPref val="3"/>
        </dgm:presLayoutVars>
      </dgm:prSet>
      <dgm:spPr/>
      <dgm:t>
        <a:bodyPr/>
        <a:lstStyle/>
        <a:p>
          <a:endParaRPr lang="en-US"/>
        </a:p>
      </dgm:t>
    </dgm:pt>
    <dgm:pt modelId="{9BEC83B4-0077-41FD-ADCF-2B192C7B5379}" type="pres">
      <dgm:prSet presAssocID="{314A8AEF-5345-4149-937B-FF999940395B}" presName="level3hierChild" presStyleCnt="0"/>
      <dgm:spPr/>
    </dgm:pt>
    <dgm:pt modelId="{E57DCDD9-10CB-4E1A-A804-4A00DDB310F1}" type="pres">
      <dgm:prSet presAssocID="{0A2B93BA-6BF8-44AB-8B91-1D81371395FB}" presName="conn2-1" presStyleLbl="parChTrans1D3" presStyleIdx="1" presStyleCnt="6"/>
      <dgm:spPr/>
      <dgm:t>
        <a:bodyPr/>
        <a:lstStyle/>
        <a:p>
          <a:endParaRPr lang="en-US"/>
        </a:p>
      </dgm:t>
    </dgm:pt>
    <dgm:pt modelId="{DF83CDFD-9013-4B96-9491-015CF82B2C12}" type="pres">
      <dgm:prSet presAssocID="{0A2B93BA-6BF8-44AB-8B91-1D81371395FB}" presName="connTx" presStyleLbl="parChTrans1D3" presStyleIdx="1" presStyleCnt="6"/>
      <dgm:spPr/>
      <dgm:t>
        <a:bodyPr/>
        <a:lstStyle/>
        <a:p>
          <a:endParaRPr lang="en-US"/>
        </a:p>
      </dgm:t>
    </dgm:pt>
    <dgm:pt modelId="{0AB16935-5FFC-4923-8217-8ACD18F425E2}" type="pres">
      <dgm:prSet presAssocID="{C1787128-30C9-4FF4-86D8-B769F341A75D}" presName="root2" presStyleCnt="0"/>
      <dgm:spPr/>
    </dgm:pt>
    <dgm:pt modelId="{BAA335FF-1E8C-4C1C-96AF-C5FB7D76650A}" type="pres">
      <dgm:prSet presAssocID="{C1787128-30C9-4FF4-86D8-B769F341A75D}" presName="LevelTwoTextNode" presStyleLbl="node3" presStyleIdx="1" presStyleCnt="6" custLinFactX="-8562" custLinFactY="100000" custLinFactNeighborX="-100000" custLinFactNeighborY="117770">
        <dgm:presLayoutVars>
          <dgm:chPref val="3"/>
        </dgm:presLayoutVars>
      </dgm:prSet>
      <dgm:spPr/>
      <dgm:t>
        <a:bodyPr/>
        <a:lstStyle/>
        <a:p>
          <a:endParaRPr lang="en-US"/>
        </a:p>
      </dgm:t>
    </dgm:pt>
    <dgm:pt modelId="{F5366839-5E68-4223-9895-2C5A763C1DC6}" type="pres">
      <dgm:prSet presAssocID="{C1787128-30C9-4FF4-86D8-B769F341A75D}" presName="level3hierChild" presStyleCnt="0"/>
      <dgm:spPr/>
    </dgm:pt>
    <dgm:pt modelId="{AAF6B652-15B4-410D-882B-B54EAC279444}" type="pres">
      <dgm:prSet presAssocID="{AA977378-BDB9-4754-964F-C1C7B5E35EF4}" presName="conn2-1" presStyleLbl="parChTrans1D2" presStyleIdx="2" presStyleCnt="6"/>
      <dgm:spPr/>
      <dgm:t>
        <a:bodyPr/>
        <a:lstStyle/>
        <a:p>
          <a:endParaRPr lang="en-US"/>
        </a:p>
      </dgm:t>
    </dgm:pt>
    <dgm:pt modelId="{46AFB245-D497-4809-B644-7CF3D748C4E9}" type="pres">
      <dgm:prSet presAssocID="{AA977378-BDB9-4754-964F-C1C7B5E35EF4}" presName="connTx" presStyleLbl="parChTrans1D2" presStyleIdx="2" presStyleCnt="6"/>
      <dgm:spPr/>
      <dgm:t>
        <a:bodyPr/>
        <a:lstStyle/>
        <a:p>
          <a:endParaRPr lang="en-US"/>
        </a:p>
      </dgm:t>
    </dgm:pt>
    <dgm:pt modelId="{F08FABA4-97BD-4848-8645-A9461D695C0B}" type="pres">
      <dgm:prSet presAssocID="{D50C0828-A5F1-4602-84EB-BD66DA75DE38}" presName="root2" presStyleCnt="0"/>
      <dgm:spPr/>
    </dgm:pt>
    <dgm:pt modelId="{4FAB657F-020A-43D6-AA62-59C3413211E0}" type="pres">
      <dgm:prSet presAssocID="{D50C0828-A5F1-4602-84EB-BD66DA75DE38}" presName="LevelTwoTextNode" presStyleLbl="node2" presStyleIdx="2" presStyleCnt="6" custLinFactY="100000" custLinFactNeighborX="-97604" custLinFactNeighborY="115436">
        <dgm:presLayoutVars>
          <dgm:chPref val="3"/>
        </dgm:presLayoutVars>
      </dgm:prSet>
      <dgm:spPr/>
      <dgm:t>
        <a:bodyPr/>
        <a:lstStyle/>
        <a:p>
          <a:endParaRPr lang="en-US"/>
        </a:p>
      </dgm:t>
    </dgm:pt>
    <dgm:pt modelId="{557BD897-3B0F-4522-8DA5-EA523F4234D1}" type="pres">
      <dgm:prSet presAssocID="{D50C0828-A5F1-4602-84EB-BD66DA75DE38}" presName="level3hierChild" presStyleCnt="0"/>
      <dgm:spPr/>
    </dgm:pt>
    <dgm:pt modelId="{943B47DD-6DBD-4469-8498-E2EC600FD1DB}" type="pres">
      <dgm:prSet presAssocID="{2ADDB7B1-0909-4BA0-A022-CB613D9A6612}" presName="conn2-1" presStyleLbl="parChTrans1D3" presStyleIdx="2" presStyleCnt="6"/>
      <dgm:spPr/>
      <dgm:t>
        <a:bodyPr/>
        <a:lstStyle/>
        <a:p>
          <a:endParaRPr lang="en-US"/>
        </a:p>
      </dgm:t>
    </dgm:pt>
    <dgm:pt modelId="{9FBE4030-DDA3-4431-A937-E5FBE77230A1}" type="pres">
      <dgm:prSet presAssocID="{2ADDB7B1-0909-4BA0-A022-CB613D9A6612}" presName="connTx" presStyleLbl="parChTrans1D3" presStyleIdx="2" presStyleCnt="6"/>
      <dgm:spPr/>
      <dgm:t>
        <a:bodyPr/>
        <a:lstStyle/>
        <a:p>
          <a:endParaRPr lang="en-US"/>
        </a:p>
      </dgm:t>
    </dgm:pt>
    <dgm:pt modelId="{0153DAB3-F872-480A-BB7E-B678A99435B0}" type="pres">
      <dgm:prSet presAssocID="{DC747BA3-72C6-4ED4-83CB-7436622DBDFF}" presName="root2" presStyleCnt="0"/>
      <dgm:spPr/>
    </dgm:pt>
    <dgm:pt modelId="{E1F7FCD4-61CD-4434-BC7D-0CF2E0406895}" type="pres">
      <dgm:prSet presAssocID="{DC747BA3-72C6-4ED4-83CB-7436622DBDFF}" presName="LevelTwoTextNode" presStyleLbl="node3" presStyleIdx="2" presStyleCnt="6" custLinFactX="-8562" custLinFactY="100000" custLinFactNeighborX="-100000" custLinFactNeighborY="114222">
        <dgm:presLayoutVars>
          <dgm:chPref val="3"/>
        </dgm:presLayoutVars>
      </dgm:prSet>
      <dgm:spPr/>
      <dgm:t>
        <a:bodyPr/>
        <a:lstStyle/>
        <a:p>
          <a:endParaRPr lang="en-US"/>
        </a:p>
      </dgm:t>
    </dgm:pt>
    <dgm:pt modelId="{8F8B31FD-AE39-4EE1-A5E4-339777F43C3E}" type="pres">
      <dgm:prSet presAssocID="{DC747BA3-72C6-4ED4-83CB-7436622DBDFF}" presName="level3hierChild" presStyleCnt="0"/>
      <dgm:spPr/>
    </dgm:pt>
    <dgm:pt modelId="{6C951F11-9021-49A5-ABA1-A6C7FA313E9D}" type="pres">
      <dgm:prSet presAssocID="{B18E5E1B-3CF5-44D4-8353-9B89A83316BC}" presName="conn2-1" presStyleLbl="parChTrans1D2" presStyleIdx="3" presStyleCnt="6"/>
      <dgm:spPr/>
      <dgm:t>
        <a:bodyPr/>
        <a:lstStyle/>
        <a:p>
          <a:endParaRPr lang="en-US"/>
        </a:p>
      </dgm:t>
    </dgm:pt>
    <dgm:pt modelId="{9EB4BDCF-672B-4E19-B444-A4580413E835}" type="pres">
      <dgm:prSet presAssocID="{B18E5E1B-3CF5-44D4-8353-9B89A83316BC}" presName="connTx" presStyleLbl="parChTrans1D2" presStyleIdx="3" presStyleCnt="6"/>
      <dgm:spPr/>
      <dgm:t>
        <a:bodyPr/>
        <a:lstStyle/>
        <a:p>
          <a:endParaRPr lang="en-US"/>
        </a:p>
      </dgm:t>
    </dgm:pt>
    <dgm:pt modelId="{0F096B75-CFA8-4A32-B549-4676B0AD0612}" type="pres">
      <dgm:prSet presAssocID="{F91D678D-AEDA-40D2-9EC7-C1D8616A3DC4}" presName="root2" presStyleCnt="0"/>
      <dgm:spPr/>
    </dgm:pt>
    <dgm:pt modelId="{5C0C9A15-066A-4358-857F-2FE451D1D1BE}" type="pres">
      <dgm:prSet presAssocID="{F91D678D-AEDA-40D2-9EC7-C1D8616A3DC4}" presName="LevelTwoTextNode" presStyleLbl="node2" presStyleIdx="3" presStyleCnt="6" custLinFactY="100000" custLinFactNeighborX="-97604" custLinFactNeighborY="113309">
        <dgm:presLayoutVars>
          <dgm:chPref val="3"/>
        </dgm:presLayoutVars>
      </dgm:prSet>
      <dgm:spPr/>
      <dgm:t>
        <a:bodyPr/>
        <a:lstStyle/>
        <a:p>
          <a:endParaRPr lang="en-US"/>
        </a:p>
      </dgm:t>
    </dgm:pt>
    <dgm:pt modelId="{202876D6-BB66-43EC-BDD2-D2D9869F9D8C}" type="pres">
      <dgm:prSet presAssocID="{F91D678D-AEDA-40D2-9EC7-C1D8616A3DC4}" presName="level3hierChild" presStyleCnt="0"/>
      <dgm:spPr/>
    </dgm:pt>
    <dgm:pt modelId="{4F6346DF-12AF-425B-BDDB-DFC5FFAB8330}" type="pres">
      <dgm:prSet presAssocID="{6D121BE2-66C2-4633-A676-309A81296AAE}" presName="conn2-1" presStyleLbl="parChTrans1D3" presStyleIdx="3" presStyleCnt="6"/>
      <dgm:spPr/>
      <dgm:t>
        <a:bodyPr/>
        <a:lstStyle/>
        <a:p>
          <a:endParaRPr lang="en-US"/>
        </a:p>
      </dgm:t>
    </dgm:pt>
    <dgm:pt modelId="{D43422D5-F323-4985-86A2-07861541F199}" type="pres">
      <dgm:prSet presAssocID="{6D121BE2-66C2-4633-A676-309A81296AAE}" presName="connTx" presStyleLbl="parChTrans1D3" presStyleIdx="3" presStyleCnt="6"/>
      <dgm:spPr/>
      <dgm:t>
        <a:bodyPr/>
        <a:lstStyle/>
        <a:p>
          <a:endParaRPr lang="en-US"/>
        </a:p>
      </dgm:t>
    </dgm:pt>
    <dgm:pt modelId="{6D61DB82-D54A-4052-B747-7E2A6D089392}" type="pres">
      <dgm:prSet presAssocID="{9B77F3F7-A976-46F7-8066-F3A3E672F5F5}" presName="root2" presStyleCnt="0"/>
      <dgm:spPr/>
    </dgm:pt>
    <dgm:pt modelId="{B33748C4-E4E3-4592-BBBF-849CC6FDC62F}" type="pres">
      <dgm:prSet presAssocID="{9B77F3F7-A976-46F7-8066-F3A3E672F5F5}" presName="LevelTwoTextNode" presStyleLbl="node3" presStyleIdx="3" presStyleCnt="6" custLinFactX="-8858" custLinFactY="100000" custLinFactNeighborX="-100000" custLinFactNeighborY="112707">
        <dgm:presLayoutVars>
          <dgm:chPref val="3"/>
        </dgm:presLayoutVars>
      </dgm:prSet>
      <dgm:spPr/>
      <dgm:t>
        <a:bodyPr/>
        <a:lstStyle/>
        <a:p>
          <a:endParaRPr lang="en-US"/>
        </a:p>
      </dgm:t>
    </dgm:pt>
    <dgm:pt modelId="{19713324-DDE2-4FF9-9F0F-2F0BDF8605CE}" type="pres">
      <dgm:prSet presAssocID="{9B77F3F7-A976-46F7-8066-F3A3E672F5F5}" presName="level3hierChild" presStyleCnt="0"/>
      <dgm:spPr/>
    </dgm:pt>
    <dgm:pt modelId="{A9BF1673-E65E-4F97-BA53-9890471C2C5D}" type="pres">
      <dgm:prSet presAssocID="{F8EB45BD-7D9B-4600-9395-E286CC1CCDAF}" presName="conn2-1" presStyleLbl="parChTrans1D2" presStyleIdx="4" presStyleCnt="6"/>
      <dgm:spPr/>
      <dgm:t>
        <a:bodyPr/>
        <a:lstStyle/>
        <a:p>
          <a:endParaRPr lang="en-US"/>
        </a:p>
      </dgm:t>
    </dgm:pt>
    <dgm:pt modelId="{2EC3AE13-7468-40C2-AF1C-52AB8A3FF595}" type="pres">
      <dgm:prSet presAssocID="{F8EB45BD-7D9B-4600-9395-E286CC1CCDAF}" presName="connTx" presStyleLbl="parChTrans1D2" presStyleIdx="4" presStyleCnt="6"/>
      <dgm:spPr/>
      <dgm:t>
        <a:bodyPr/>
        <a:lstStyle/>
        <a:p>
          <a:endParaRPr lang="en-US"/>
        </a:p>
      </dgm:t>
    </dgm:pt>
    <dgm:pt modelId="{8B905518-26A1-4ABC-A800-0C1823444204}" type="pres">
      <dgm:prSet presAssocID="{80BD22E9-EFE8-4BFF-8CC8-A1C5DADF9174}" presName="root2" presStyleCnt="0"/>
      <dgm:spPr/>
    </dgm:pt>
    <dgm:pt modelId="{AA217B9D-CDDB-45D5-A23A-90714B36C923}" type="pres">
      <dgm:prSet presAssocID="{80BD22E9-EFE8-4BFF-8CC8-A1C5DADF9174}" presName="LevelTwoTextNode" presStyleLbl="node2" presStyleIdx="4" presStyleCnt="6" custLinFactY="-144722" custLinFactNeighborX="-97604" custLinFactNeighborY="-200000">
        <dgm:presLayoutVars>
          <dgm:chPref val="3"/>
        </dgm:presLayoutVars>
      </dgm:prSet>
      <dgm:spPr/>
      <dgm:t>
        <a:bodyPr/>
        <a:lstStyle/>
        <a:p>
          <a:endParaRPr lang="en-US"/>
        </a:p>
      </dgm:t>
    </dgm:pt>
    <dgm:pt modelId="{D2C312D9-3986-443F-B840-2534E3E89ADA}" type="pres">
      <dgm:prSet presAssocID="{80BD22E9-EFE8-4BFF-8CC8-A1C5DADF9174}" presName="level3hierChild" presStyleCnt="0"/>
      <dgm:spPr/>
    </dgm:pt>
    <dgm:pt modelId="{2232A47B-DEEF-4A55-B66C-7FE02301FE6C}" type="pres">
      <dgm:prSet presAssocID="{EF0A0B7E-2F7D-40E4-9786-14BD14C27CDD}" presName="conn2-1" presStyleLbl="parChTrans1D3" presStyleIdx="4" presStyleCnt="6"/>
      <dgm:spPr/>
      <dgm:t>
        <a:bodyPr/>
        <a:lstStyle/>
        <a:p>
          <a:endParaRPr lang="en-US"/>
        </a:p>
      </dgm:t>
    </dgm:pt>
    <dgm:pt modelId="{E37AB792-91ED-4863-9A8A-D83C2C9648D7}" type="pres">
      <dgm:prSet presAssocID="{EF0A0B7E-2F7D-40E4-9786-14BD14C27CDD}" presName="connTx" presStyleLbl="parChTrans1D3" presStyleIdx="4" presStyleCnt="6"/>
      <dgm:spPr/>
      <dgm:t>
        <a:bodyPr/>
        <a:lstStyle/>
        <a:p>
          <a:endParaRPr lang="en-US"/>
        </a:p>
      </dgm:t>
    </dgm:pt>
    <dgm:pt modelId="{2058A129-0877-4C2C-B9AA-9D512E6ECE0E}" type="pres">
      <dgm:prSet presAssocID="{56635637-664C-4FAE-A6B7-DD95FA31C850}" presName="root2" presStyleCnt="0"/>
      <dgm:spPr/>
    </dgm:pt>
    <dgm:pt modelId="{8D582D28-8A8A-49E4-ADCA-EAD9B750CC18}" type="pres">
      <dgm:prSet presAssocID="{56635637-664C-4FAE-A6B7-DD95FA31C850}" presName="LevelTwoTextNode" presStyleLbl="node3" presStyleIdx="4" presStyleCnt="6" custLinFactX="-7145" custLinFactY="-143849" custLinFactNeighborX="-100000" custLinFactNeighborY="-200000">
        <dgm:presLayoutVars>
          <dgm:chPref val="3"/>
        </dgm:presLayoutVars>
      </dgm:prSet>
      <dgm:spPr/>
      <dgm:t>
        <a:bodyPr/>
        <a:lstStyle/>
        <a:p>
          <a:endParaRPr lang="en-US"/>
        </a:p>
      </dgm:t>
    </dgm:pt>
    <dgm:pt modelId="{6136D931-70C8-4926-9599-A988B54C2693}" type="pres">
      <dgm:prSet presAssocID="{56635637-664C-4FAE-A6B7-DD95FA31C850}" presName="level3hierChild" presStyleCnt="0"/>
      <dgm:spPr/>
    </dgm:pt>
    <dgm:pt modelId="{6CFDA4CC-A84A-4762-AD4F-F8D91F8E8807}" type="pres">
      <dgm:prSet presAssocID="{A1A2064D-EFEB-4920-AB52-F9320E888C12}" presName="conn2-1" presStyleLbl="parChTrans1D2" presStyleIdx="5" presStyleCnt="6"/>
      <dgm:spPr/>
      <dgm:t>
        <a:bodyPr/>
        <a:lstStyle/>
        <a:p>
          <a:endParaRPr lang="en-US"/>
        </a:p>
      </dgm:t>
    </dgm:pt>
    <dgm:pt modelId="{3CF52CF8-8D31-4958-8CB1-827D17E98EE3}" type="pres">
      <dgm:prSet presAssocID="{A1A2064D-EFEB-4920-AB52-F9320E888C12}" presName="connTx" presStyleLbl="parChTrans1D2" presStyleIdx="5" presStyleCnt="6"/>
      <dgm:spPr/>
      <dgm:t>
        <a:bodyPr/>
        <a:lstStyle/>
        <a:p>
          <a:endParaRPr lang="en-US"/>
        </a:p>
      </dgm:t>
    </dgm:pt>
    <dgm:pt modelId="{9B01B985-1119-40AA-BEE3-96268E1FD235}" type="pres">
      <dgm:prSet presAssocID="{46548E05-4DB7-40A2-BE76-0F824CF9802C}" presName="root2" presStyleCnt="0"/>
      <dgm:spPr/>
    </dgm:pt>
    <dgm:pt modelId="{2877DDEA-B1F4-4A08-824F-6CDAB756F2AF}" type="pres">
      <dgm:prSet presAssocID="{46548E05-4DB7-40A2-BE76-0F824CF9802C}" presName="LevelTwoTextNode" presStyleLbl="node2" presStyleIdx="5" presStyleCnt="6" custLinFactY="-151040" custLinFactNeighborX="-97604" custLinFactNeighborY="-200000">
        <dgm:presLayoutVars>
          <dgm:chPref val="3"/>
        </dgm:presLayoutVars>
      </dgm:prSet>
      <dgm:spPr/>
      <dgm:t>
        <a:bodyPr/>
        <a:lstStyle/>
        <a:p>
          <a:endParaRPr lang="en-US"/>
        </a:p>
      </dgm:t>
    </dgm:pt>
    <dgm:pt modelId="{58851E18-51AC-40E8-924A-9E867F1AC4D2}" type="pres">
      <dgm:prSet presAssocID="{46548E05-4DB7-40A2-BE76-0F824CF9802C}" presName="level3hierChild" presStyleCnt="0"/>
      <dgm:spPr/>
    </dgm:pt>
    <dgm:pt modelId="{B2DE1504-8453-4D75-A702-8E06D81E412B}" type="pres">
      <dgm:prSet presAssocID="{03B213DF-6F82-44FA-9780-7B8C084BCEF6}" presName="conn2-1" presStyleLbl="parChTrans1D3" presStyleIdx="5" presStyleCnt="6"/>
      <dgm:spPr/>
      <dgm:t>
        <a:bodyPr/>
        <a:lstStyle/>
        <a:p>
          <a:endParaRPr lang="en-US"/>
        </a:p>
      </dgm:t>
    </dgm:pt>
    <dgm:pt modelId="{5E2CAF18-1484-4305-8EDA-A992FDEB15B7}" type="pres">
      <dgm:prSet presAssocID="{03B213DF-6F82-44FA-9780-7B8C084BCEF6}" presName="connTx" presStyleLbl="parChTrans1D3" presStyleIdx="5" presStyleCnt="6"/>
      <dgm:spPr/>
      <dgm:t>
        <a:bodyPr/>
        <a:lstStyle/>
        <a:p>
          <a:endParaRPr lang="en-US"/>
        </a:p>
      </dgm:t>
    </dgm:pt>
    <dgm:pt modelId="{5533DC8A-2F4C-4BFE-955F-CD77D71C4887}" type="pres">
      <dgm:prSet presAssocID="{A7DC0D7F-CE37-4A56-8E85-6235C6837D2A}" presName="root2" presStyleCnt="0"/>
      <dgm:spPr/>
    </dgm:pt>
    <dgm:pt modelId="{760624F3-05A8-41CE-9A2E-521183127020}" type="pres">
      <dgm:prSet presAssocID="{A7DC0D7F-CE37-4A56-8E85-6235C6837D2A}" presName="LevelTwoTextNode" presStyleLbl="node3" presStyleIdx="5" presStyleCnt="6" custLinFactX="-7145" custLinFactY="-151016" custLinFactNeighborX="-100000" custLinFactNeighborY="-200000">
        <dgm:presLayoutVars>
          <dgm:chPref val="3"/>
        </dgm:presLayoutVars>
      </dgm:prSet>
      <dgm:spPr/>
      <dgm:t>
        <a:bodyPr/>
        <a:lstStyle/>
        <a:p>
          <a:endParaRPr lang="en-US"/>
        </a:p>
      </dgm:t>
    </dgm:pt>
    <dgm:pt modelId="{C47B460A-5167-43F7-B5A8-E0C8964812CC}" type="pres">
      <dgm:prSet presAssocID="{A7DC0D7F-CE37-4A56-8E85-6235C6837D2A}" presName="level3hierChild" presStyleCnt="0"/>
      <dgm:spPr/>
    </dgm:pt>
  </dgm:ptLst>
  <dgm:cxnLst>
    <dgm:cxn modelId="{7D1CC6A7-1189-410F-8106-A70443C82F78}" srcId="{B6E6E67C-4CC3-4F6A-89E2-EDE0FF2F661B}" destId="{CD571E65-3071-42C7-B1B2-E9E12EED983B}" srcOrd="0" destOrd="0" parTransId="{0859BCEA-3E39-4434-BDF2-FD6E2DEB7180}" sibTransId="{79EF8A82-1799-4251-87AB-9C8B26E97EAF}"/>
    <dgm:cxn modelId="{0231C7C0-C187-4E09-B036-CC6078E67EE8}" type="presOf" srcId="{0A2B93BA-6BF8-44AB-8B91-1D81371395FB}" destId="{DF83CDFD-9013-4B96-9491-015CF82B2C12}" srcOrd="1" destOrd="0" presId="urn:microsoft.com/office/officeart/2005/8/layout/hierarchy2"/>
    <dgm:cxn modelId="{959DC742-A7E1-4392-9E60-C8E69360403D}" type="presOf" srcId="{B18E5E1B-3CF5-44D4-8353-9B89A83316BC}" destId="{6C951F11-9021-49A5-ABA1-A6C7FA313E9D}" srcOrd="0" destOrd="0" presId="urn:microsoft.com/office/officeart/2005/8/layout/hierarchy2"/>
    <dgm:cxn modelId="{5CEDC0ED-5BA6-4BF2-AE73-FC04C8D8CEFE}" srcId="{80BD22E9-EFE8-4BFF-8CC8-A1C5DADF9174}" destId="{56635637-664C-4FAE-A6B7-DD95FA31C850}" srcOrd="0" destOrd="0" parTransId="{EF0A0B7E-2F7D-40E4-9786-14BD14C27CDD}" sibTransId="{E510DE58-DE98-4D9B-8993-839EE26CC0D7}"/>
    <dgm:cxn modelId="{CBD7A5C2-BC85-485E-BC6D-8607ECC5102F}" type="presOf" srcId="{6D121BE2-66C2-4633-A676-309A81296AAE}" destId="{D43422D5-F323-4985-86A2-07861541F199}" srcOrd="1" destOrd="0" presId="urn:microsoft.com/office/officeart/2005/8/layout/hierarchy2"/>
    <dgm:cxn modelId="{0B7DEF08-94B0-46F3-8A19-64B8DCF22957}" type="presOf" srcId="{6D121BE2-66C2-4633-A676-309A81296AAE}" destId="{4F6346DF-12AF-425B-BDDB-DFC5FFAB8330}" srcOrd="0" destOrd="0" presId="urn:microsoft.com/office/officeart/2005/8/layout/hierarchy2"/>
    <dgm:cxn modelId="{66E166D9-D2F6-46BB-ACAC-88CD22DD310F}" type="presOf" srcId="{AA977378-BDB9-4754-964F-C1C7B5E35EF4}" destId="{46AFB245-D497-4809-B644-7CF3D748C4E9}" srcOrd="1" destOrd="0" presId="urn:microsoft.com/office/officeart/2005/8/layout/hierarchy2"/>
    <dgm:cxn modelId="{919C1EF7-C13A-421E-9AD5-5F6CC164A507}" type="presOf" srcId="{9B77F3F7-A976-46F7-8066-F3A3E672F5F5}" destId="{B33748C4-E4E3-4592-BBBF-849CC6FDC62F}" srcOrd="0" destOrd="0" presId="urn:microsoft.com/office/officeart/2005/8/layout/hierarchy2"/>
    <dgm:cxn modelId="{3F9D0E78-641C-4F0A-83D0-907E754419DB}" srcId="{CD571E65-3071-42C7-B1B2-E9E12EED983B}" destId="{D50C0828-A5F1-4602-84EB-BD66DA75DE38}" srcOrd="2" destOrd="0" parTransId="{AA977378-BDB9-4754-964F-C1C7B5E35EF4}" sibTransId="{76963991-0828-4115-8605-52DAEADDE2FE}"/>
    <dgm:cxn modelId="{40C255F1-93EE-41E5-93A5-982E355DE52B}" srcId="{46548E05-4DB7-40A2-BE76-0F824CF9802C}" destId="{A7DC0D7F-CE37-4A56-8E85-6235C6837D2A}" srcOrd="0" destOrd="0" parTransId="{03B213DF-6F82-44FA-9780-7B8C084BCEF6}" sibTransId="{72F02E16-AC2C-43A2-9C52-8FED71B5068B}"/>
    <dgm:cxn modelId="{0D9B1E2E-AB25-4D6E-8AEA-7E3C1BD8EACD}" type="presOf" srcId="{03B213DF-6F82-44FA-9780-7B8C084BCEF6}" destId="{5E2CAF18-1484-4305-8EDA-A992FDEB15B7}" srcOrd="1" destOrd="0" presId="urn:microsoft.com/office/officeart/2005/8/layout/hierarchy2"/>
    <dgm:cxn modelId="{7BAEBDE5-53B9-4931-86C9-A4BEAC618E94}" type="presOf" srcId="{F8EB45BD-7D9B-4600-9395-E286CC1CCDAF}" destId="{2EC3AE13-7468-40C2-AF1C-52AB8A3FF595}" srcOrd="1" destOrd="0" presId="urn:microsoft.com/office/officeart/2005/8/layout/hierarchy2"/>
    <dgm:cxn modelId="{98FE13CF-6062-4963-8C56-885365C61BC0}" type="presOf" srcId="{B18E5E1B-3CF5-44D4-8353-9B89A83316BC}" destId="{9EB4BDCF-672B-4E19-B444-A4580413E835}" srcOrd="1" destOrd="0" presId="urn:microsoft.com/office/officeart/2005/8/layout/hierarchy2"/>
    <dgm:cxn modelId="{07E88B87-134B-4F4A-9120-F23C39BDF92C}" type="presOf" srcId="{A1A2064D-EFEB-4920-AB52-F9320E888C12}" destId="{3CF52CF8-8D31-4958-8CB1-827D17E98EE3}" srcOrd="1" destOrd="0" presId="urn:microsoft.com/office/officeart/2005/8/layout/hierarchy2"/>
    <dgm:cxn modelId="{72E28F3B-1FD8-489D-BB65-C620173729A6}" srcId="{CD571E65-3071-42C7-B1B2-E9E12EED983B}" destId="{80BD22E9-EFE8-4BFF-8CC8-A1C5DADF9174}" srcOrd="4" destOrd="0" parTransId="{F8EB45BD-7D9B-4600-9395-E286CC1CCDAF}" sibTransId="{BFE21E79-E241-4D9B-B6D8-CA2356BAF376}"/>
    <dgm:cxn modelId="{73624CC2-70F7-479A-AA50-0EA2C52D9B02}" srcId="{CD571E65-3071-42C7-B1B2-E9E12EED983B}" destId="{F91D678D-AEDA-40D2-9EC7-C1D8616A3DC4}" srcOrd="3" destOrd="0" parTransId="{B18E5E1B-3CF5-44D4-8353-9B89A83316BC}" sibTransId="{168801AA-ABB1-43E3-B06E-FF8E2325EDD3}"/>
    <dgm:cxn modelId="{3D6E8A15-CE1D-4F9C-A66E-309B8B4198B8}" type="presOf" srcId="{AA977378-BDB9-4754-964F-C1C7B5E35EF4}" destId="{AAF6B652-15B4-410D-882B-B54EAC279444}" srcOrd="0" destOrd="0" presId="urn:microsoft.com/office/officeart/2005/8/layout/hierarchy2"/>
    <dgm:cxn modelId="{9C6D2364-71F1-4309-8288-B83A9FAB01F6}" type="presOf" srcId="{CD571E65-3071-42C7-B1B2-E9E12EED983B}" destId="{73732AB8-87A6-455A-BC45-79213F3D5107}" srcOrd="0" destOrd="0" presId="urn:microsoft.com/office/officeart/2005/8/layout/hierarchy2"/>
    <dgm:cxn modelId="{2393AD4D-3A22-437C-B479-B063CB59451B}" type="presOf" srcId="{0A2B93BA-6BF8-44AB-8B91-1D81371395FB}" destId="{E57DCDD9-10CB-4E1A-A804-4A00DDB310F1}" srcOrd="0" destOrd="0" presId="urn:microsoft.com/office/officeart/2005/8/layout/hierarchy2"/>
    <dgm:cxn modelId="{4FA5DF2F-6741-4988-BCCF-44586CBA2758}" type="presOf" srcId="{D50C0828-A5F1-4602-84EB-BD66DA75DE38}" destId="{4FAB657F-020A-43D6-AA62-59C3413211E0}" srcOrd="0" destOrd="0" presId="urn:microsoft.com/office/officeart/2005/8/layout/hierarchy2"/>
    <dgm:cxn modelId="{07D7D1E5-621F-42BC-8984-DC6C85576DDB}" type="presOf" srcId="{A1A2064D-EFEB-4920-AB52-F9320E888C12}" destId="{6CFDA4CC-A84A-4762-AD4F-F8D91F8E8807}" srcOrd="0" destOrd="0" presId="urn:microsoft.com/office/officeart/2005/8/layout/hierarchy2"/>
    <dgm:cxn modelId="{3C020844-CF21-4773-8953-1AB4907FE870}" type="presOf" srcId="{F8EB45BD-7D9B-4600-9395-E286CC1CCDAF}" destId="{A9BF1673-E65E-4F97-BA53-9890471C2C5D}" srcOrd="0" destOrd="0" presId="urn:microsoft.com/office/officeart/2005/8/layout/hierarchy2"/>
    <dgm:cxn modelId="{6F4AC773-5D3D-436E-9F30-D331A4F5299D}" type="presOf" srcId="{5EDC4CEB-3219-4AAC-AEF0-833043FB09A9}" destId="{84A0FC85-1D0B-4F00-8DDA-ABE909C38EB8}" srcOrd="0" destOrd="0" presId="urn:microsoft.com/office/officeart/2005/8/layout/hierarchy2"/>
    <dgm:cxn modelId="{5D7E6235-A08A-4FD6-BDCF-C031B49832F4}" srcId="{CD571E65-3071-42C7-B1B2-E9E12EED983B}" destId="{46548E05-4DB7-40A2-BE76-0F824CF9802C}" srcOrd="5" destOrd="0" parTransId="{A1A2064D-EFEB-4920-AB52-F9320E888C12}" sibTransId="{9285F0A8-01BF-4580-B46B-E29ECA5CC435}"/>
    <dgm:cxn modelId="{5F12B950-AF14-4549-AD36-6BCFCEC9064B}" type="presOf" srcId="{2190CBF9-9558-45EA-A840-7FCC8DC9285A}" destId="{0435728C-3777-43C8-90F4-B07D74A21E53}" srcOrd="0" destOrd="0" presId="urn:microsoft.com/office/officeart/2005/8/layout/hierarchy2"/>
    <dgm:cxn modelId="{E7F50E2C-DB2A-4ECA-A8EA-2805E93C72FF}" type="presOf" srcId="{2ADDB7B1-0909-4BA0-A022-CB613D9A6612}" destId="{9FBE4030-DDA3-4431-A937-E5FBE77230A1}" srcOrd="1" destOrd="0" presId="urn:microsoft.com/office/officeart/2005/8/layout/hierarchy2"/>
    <dgm:cxn modelId="{65A726D9-C684-48D5-9270-FB175878EAF6}" type="presOf" srcId="{80BD22E9-EFE8-4BFF-8CC8-A1C5DADF9174}" destId="{AA217B9D-CDDB-45D5-A23A-90714B36C923}" srcOrd="0" destOrd="0" presId="urn:microsoft.com/office/officeart/2005/8/layout/hierarchy2"/>
    <dgm:cxn modelId="{0B125DD0-E629-47E8-9223-A7AF5EBE501A}" srcId="{D50C0828-A5F1-4602-84EB-BD66DA75DE38}" destId="{DC747BA3-72C6-4ED4-83CB-7436622DBDFF}" srcOrd="0" destOrd="0" parTransId="{2ADDB7B1-0909-4BA0-A022-CB613D9A6612}" sibTransId="{D80E50E9-61D2-43BE-ABE8-BF7F6C6CAF50}"/>
    <dgm:cxn modelId="{3A240920-4E0B-402E-B489-77E899198DA7}" srcId="{CD571E65-3071-42C7-B1B2-E9E12EED983B}" destId="{2190CBF9-9558-45EA-A840-7FCC8DC9285A}" srcOrd="0" destOrd="0" parTransId="{5EDC4CEB-3219-4AAC-AEF0-833043FB09A9}" sibTransId="{773A441A-23CD-4CBB-BBC2-65F0C2ECA66F}"/>
    <dgm:cxn modelId="{AD517397-3562-4741-8593-28B0AEBE0462}" type="presOf" srcId="{C1787128-30C9-4FF4-86D8-B769F341A75D}" destId="{BAA335FF-1E8C-4C1C-96AF-C5FB7D76650A}" srcOrd="0" destOrd="0" presId="urn:microsoft.com/office/officeart/2005/8/layout/hierarchy2"/>
    <dgm:cxn modelId="{F1A61019-7C5F-43D0-83F5-6D9BBBB68BAE}" type="presOf" srcId="{EF0A0B7E-2F7D-40E4-9786-14BD14C27CDD}" destId="{2232A47B-DEEF-4A55-B66C-7FE02301FE6C}" srcOrd="0" destOrd="0" presId="urn:microsoft.com/office/officeart/2005/8/layout/hierarchy2"/>
    <dgm:cxn modelId="{8D3F9B8F-9B57-4E0B-81E9-FF8F061A0791}" srcId="{2190CBF9-9558-45EA-A840-7FCC8DC9285A}" destId="{AE3431D5-736D-48CD-A3D4-2B9E6EC7BA99}" srcOrd="0" destOrd="0" parTransId="{35F84066-47EC-47A1-B3F5-3784519B5D49}" sibTransId="{90B77512-8CB4-4A7A-8A6B-FAC1D9E3437C}"/>
    <dgm:cxn modelId="{302A42DC-1C2C-48D7-A054-CDCCD6091B73}" type="presOf" srcId="{AE3431D5-736D-48CD-A3D4-2B9E6EC7BA99}" destId="{714BE149-A002-4691-A121-24942E8B3CF9}" srcOrd="0" destOrd="0" presId="urn:microsoft.com/office/officeart/2005/8/layout/hierarchy2"/>
    <dgm:cxn modelId="{52A5957E-8942-43C2-A4CC-F313A77F1275}" type="presOf" srcId="{B6E6E67C-4CC3-4F6A-89E2-EDE0FF2F661B}" destId="{B8CD517F-3B01-43C9-9329-B08961D07A89}" srcOrd="0" destOrd="0" presId="urn:microsoft.com/office/officeart/2005/8/layout/hierarchy2"/>
    <dgm:cxn modelId="{E4C21675-3F28-4C3A-8FF0-43C928C48808}" type="presOf" srcId="{FE7D818A-0C03-4B4D-A713-1D689BA2623D}" destId="{BDD24580-61AE-43EF-9DB8-30D4FC170E30}" srcOrd="0" destOrd="0" presId="urn:microsoft.com/office/officeart/2005/8/layout/hierarchy2"/>
    <dgm:cxn modelId="{6A1B3DED-0364-41FF-AA17-814C41DAB43F}" type="presOf" srcId="{FE7D818A-0C03-4B4D-A713-1D689BA2623D}" destId="{7919134A-46B4-4EB9-B7C5-0E0CC9676544}" srcOrd="1" destOrd="0" presId="urn:microsoft.com/office/officeart/2005/8/layout/hierarchy2"/>
    <dgm:cxn modelId="{94D33D6E-32C0-47FD-94D1-DDEBAACF13DB}" type="presOf" srcId="{46548E05-4DB7-40A2-BE76-0F824CF9802C}" destId="{2877DDEA-B1F4-4A08-824F-6CDAB756F2AF}" srcOrd="0" destOrd="0" presId="urn:microsoft.com/office/officeart/2005/8/layout/hierarchy2"/>
    <dgm:cxn modelId="{0207FD03-AE9B-458C-AC9F-05C32E1A7413}" type="presOf" srcId="{F91D678D-AEDA-40D2-9EC7-C1D8616A3DC4}" destId="{5C0C9A15-066A-4358-857F-2FE451D1D1BE}" srcOrd="0" destOrd="0" presId="urn:microsoft.com/office/officeart/2005/8/layout/hierarchy2"/>
    <dgm:cxn modelId="{C6189846-03D5-4B59-91E3-36DFDA036017}" srcId="{CD571E65-3071-42C7-B1B2-E9E12EED983B}" destId="{314A8AEF-5345-4149-937B-FF999940395B}" srcOrd="1" destOrd="0" parTransId="{FE7D818A-0C03-4B4D-A713-1D689BA2623D}" sibTransId="{EACAB97B-A9BF-472A-9347-2DBBC63DA0D4}"/>
    <dgm:cxn modelId="{21678AF7-FA7C-4B60-A3B2-E1B3873C30A5}" type="presOf" srcId="{5EDC4CEB-3219-4AAC-AEF0-833043FB09A9}" destId="{CB2709EB-8389-42CD-943C-C8DD12035B4C}" srcOrd="1" destOrd="0" presId="urn:microsoft.com/office/officeart/2005/8/layout/hierarchy2"/>
    <dgm:cxn modelId="{FABDD84B-0C01-485D-A0F2-C8F8D87E23F3}" srcId="{314A8AEF-5345-4149-937B-FF999940395B}" destId="{C1787128-30C9-4FF4-86D8-B769F341A75D}" srcOrd="0" destOrd="0" parTransId="{0A2B93BA-6BF8-44AB-8B91-1D81371395FB}" sibTransId="{A5E6F2F1-9048-44D3-8F3F-126DF336046E}"/>
    <dgm:cxn modelId="{C90DF57B-B1F6-475A-8DBF-6A0BB371EA37}" type="presOf" srcId="{03B213DF-6F82-44FA-9780-7B8C084BCEF6}" destId="{B2DE1504-8453-4D75-A702-8E06D81E412B}" srcOrd="0" destOrd="0" presId="urn:microsoft.com/office/officeart/2005/8/layout/hierarchy2"/>
    <dgm:cxn modelId="{039789DB-70C0-4001-B613-7DE066C6C245}" type="presOf" srcId="{DC747BA3-72C6-4ED4-83CB-7436622DBDFF}" destId="{E1F7FCD4-61CD-4434-BC7D-0CF2E0406895}" srcOrd="0" destOrd="0" presId="urn:microsoft.com/office/officeart/2005/8/layout/hierarchy2"/>
    <dgm:cxn modelId="{2A63EADF-C46A-4B6D-8C21-249740CC2E9C}" type="presOf" srcId="{A7DC0D7F-CE37-4A56-8E85-6235C6837D2A}" destId="{760624F3-05A8-41CE-9A2E-521183127020}" srcOrd="0" destOrd="0" presId="urn:microsoft.com/office/officeart/2005/8/layout/hierarchy2"/>
    <dgm:cxn modelId="{EFA49D1C-CAC2-4969-88A5-D3D9B5C791CF}" type="presOf" srcId="{2ADDB7B1-0909-4BA0-A022-CB613D9A6612}" destId="{943B47DD-6DBD-4469-8498-E2EC600FD1DB}" srcOrd="0" destOrd="0" presId="urn:microsoft.com/office/officeart/2005/8/layout/hierarchy2"/>
    <dgm:cxn modelId="{A266324B-5185-4E00-B969-6B2D2DE6BDBB}" type="presOf" srcId="{35F84066-47EC-47A1-B3F5-3784519B5D49}" destId="{AB73524D-14B0-429E-8BB8-F3477A6EAE9B}" srcOrd="1" destOrd="0" presId="urn:microsoft.com/office/officeart/2005/8/layout/hierarchy2"/>
    <dgm:cxn modelId="{3EE547C3-3B01-4B17-B4E7-605E230CC03F}" type="presOf" srcId="{56635637-664C-4FAE-A6B7-DD95FA31C850}" destId="{8D582D28-8A8A-49E4-ADCA-EAD9B750CC18}" srcOrd="0" destOrd="0" presId="urn:microsoft.com/office/officeart/2005/8/layout/hierarchy2"/>
    <dgm:cxn modelId="{2F332E88-C3BA-4FEE-8717-DD5D69482F58}" type="presOf" srcId="{314A8AEF-5345-4149-937B-FF999940395B}" destId="{712E2E82-493B-4ACE-8FC4-282F54BD5CA5}" srcOrd="0" destOrd="0" presId="urn:microsoft.com/office/officeart/2005/8/layout/hierarchy2"/>
    <dgm:cxn modelId="{3F254327-7C64-4A82-B7BA-E57C6D294D2F}" type="presOf" srcId="{35F84066-47EC-47A1-B3F5-3784519B5D49}" destId="{7C80F808-E2CB-47AF-A86B-FFBED6C794AA}" srcOrd="0" destOrd="0" presId="urn:microsoft.com/office/officeart/2005/8/layout/hierarchy2"/>
    <dgm:cxn modelId="{6E621CB8-D122-4B8D-9965-616AEF204A91}" type="presOf" srcId="{EF0A0B7E-2F7D-40E4-9786-14BD14C27CDD}" destId="{E37AB792-91ED-4863-9A8A-D83C2C9648D7}" srcOrd="1" destOrd="0" presId="urn:microsoft.com/office/officeart/2005/8/layout/hierarchy2"/>
    <dgm:cxn modelId="{4A1D8CC9-54F3-4EEB-A90B-743263C84654}" srcId="{F91D678D-AEDA-40D2-9EC7-C1D8616A3DC4}" destId="{9B77F3F7-A976-46F7-8066-F3A3E672F5F5}" srcOrd="0" destOrd="0" parTransId="{6D121BE2-66C2-4633-A676-309A81296AAE}" sibTransId="{73F7C3E0-62AB-4DAD-82D5-84ABBC97A296}"/>
    <dgm:cxn modelId="{3204C5F0-FCAE-48DD-AB66-D535D4062B5B}" type="presParOf" srcId="{B8CD517F-3B01-43C9-9329-B08961D07A89}" destId="{300A918A-B14A-48CF-9433-47F97879435E}" srcOrd="0" destOrd="0" presId="urn:microsoft.com/office/officeart/2005/8/layout/hierarchy2"/>
    <dgm:cxn modelId="{BC9FC22E-436A-4D4E-A26F-4E8230969568}" type="presParOf" srcId="{300A918A-B14A-48CF-9433-47F97879435E}" destId="{73732AB8-87A6-455A-BC45-79213F3D5107}" srcOrd="0" destOrd="0" presId="urn:microsoft.com/office/officeart/2005/8/layout/hierarchy2"/>
    <dgm:cxn modelId="{915F1C19-C2E9-468B-9C7D-88FD98BC6A16}" type="presParOf" srcId="{300A918A-B14A-48CF-9433-47F97879435E}" destId="{F325D09F-8889-4522-9671-822790946083}" srcOrd="1" destOrd="0" presId="urn:microsoft.com/office/officeart/2005/8/layout/hierarchy2"/>
    <dgm:cxn modelId="{E6A8BB03-7753-40F5-8E3A-5A8BB52754FC}" type="presParOf" srcId="{F325D09F-8889-4522-9671-822790946083}" destId="{84A0FC85-1D0B-4F00-8DDA-ABE909C38EB8}" srcOrd="0" destOrd="0" presId="urn:microsoft.com/office/officeart/2005/8/layout/hierarchy2"/>
    <dgm:cxn modelId="{2E1D8A93-35DD-4B6F-A89A-6851D7B00224}" type="presParOf" srcId="{84A0FC85-1D0B-4F00-8DDA-ABE909C38EB8}" destId="{CB2709EB-8389-42CD-943C-C8DD12035B4C}" srcOrd="0" destOrd="0" presId="urn:microsoft.com/office/officeart/2005/8/layout/hierarchy2"/>
    <dgm:cxn modelId="{34277767-251D-4277-B56C-C1C2B88E4783}" type="presParOf" srcId="{F325D09F-8889-4522-9671-822790946083}" destId="{D4987809-6DBA-4FB4-819E-85D45D538423}" srcOrd="1" destOrd="0" presId="urn:microsoft.com/office/officeart/2005/8/layout/hierarchy2"/>
    <dgm:cxn modelId="{08E393D2-8096-4A63-A37B-8C2E62B4C99D}" type="presParOf" srcId="{D4987809-6DBA-4FB4-819E-85D45D538423}" destId="{0435728C-3777-43C8-90F4-B07D74A21E53}" srcOrd="0" destOrd="0" presId="urn:microsoft.com/office/officeart/2005/8/layout/hierarchy2"/>
    <dgm:cxn modelId="{FEE73C15-B529-438C-A5AB-35B9872EDDA1}" type="presParOf" srcId="{D4987809-6DBA-4FB4-819E-85D45D538423}" destId="{BBA30CBB-FCCC-49EE-8C82-D57A15B6CE59}" srcOrd="1" destOrd="0" presId="urn:microsoft.com/office/officeart/2005/8/layout/hierarchy2"/>
    <dgm:cxn modelId="{959541B6-CE37-4B41-8E35-6F19774621BC}" type="presParOf" srcId="{BBA30CBB-FCCC-49EE-8C82-D57A15B6CE59}" destId="{7C80F808-E2CB-47AF-A86B-FFBED6C794AA}" srcOrd="0" destOrd="0" presId="urn:microsoft.com/office/officeart/2005/8/layout/hierarchy2"/>
    <dgm:cxn modelId="{C89AE568-B9D9-4166-8CCA-E2CD43A3F1A4}" type="presParOf" srcId="{7C80F808-E2CB-47AF-A86B-FFBED6C794AA}" destId="{AB73524D-14B0-429E-8BB8-F3477A6EAE9B}" srcOrd="0" destOrd="0" presId="urn:microsoft.com/office/officeart/2005/8/layout/hierarchy2"/>
    <dgm:cxn modelId="{2E5D982A-0FDF-475B-A51C-AA1DFD349184}" type="presParOf" srcId="{BBA30CBB-FCCC-49EE-8C82-D57A15B6CE59}" destId="{F780BC12-9E1C-48DB-9CA3-13FA11F76BE9}" srcOrd="1" destOrd="0" presId="urn:microsoft.com/office/officeart/2005/8/layout/hierarchy2"/>
    <dgm:cxn modelId="{DB4E02DC-C1A1-4456-AE3A-E4A9189CABA5}" type="presParOf" srcId="{F780BC12-9E1C-48DB-9CA3-13FA11F76BE9}" destId="{714BE149-A002-4691-A121-24942E8B3CF9}" srcOrd="0" destOrd="0" presId="urn:microsoft.com/office/officeart/2005/8/layout/hierarchy2"/>
    <dgm:cxn modelId="{4C7574DF-C525-4478-AFF3-4610DBB84511}" type="presParOf" srcId="{F780BC12-9E1C-48DB-9CA3-13FA11F76BE9}" destId="{E61A7A3C-3037-4810-A02E-A0CBC37AF771}" srcOrd="1" destOrd="0" presId="urn:microsoft.com/office/officeart/2005/8/layout/hierarchy2"/>
    <dgm:cxn modelId="{BC448290-DC76-4730-BA75-AEA435877678}" type="presParOf" srcId="{F325D09F-8889-4522-9671-822790946083}" destId="{BDD24580-61AE-43EF-9DB8-30D4FC170E30}" srcOrd="2" destOrd="0" presId="urn:microsoft.com/office/officeart/2005/8/layout/hierarchy2"/>
    <dgm:cxn modelId="{6F7C4C95-459E-4BD9-8E74-6D1DDB58D85C}" type="presParOf" srcId="{BDD24580-61AE-43EF-9DB8-30D4FC170E30}" destId="{7919134A-46B4-4EB9-B7C5-0E0CC9676544}" srcOrd="0" destOrd="0" presId="urn:microsoft.com/office/officeart/2005/8/layout/hierarchy2"/>
    <dgm:cxn modelId="{5BC12B26-2864-4133-81BE-6939409E47A1}" type="presParOf" srcId="{F325D09F-8889-4522-9671-822790946083}" destId="{F8138AD2-433A-4F75-B04C-549B62EA1D12}" srcOrd="3" destOrd="0" presId="urn:microsoft.com/office/officeart/2005/8/layout/hierarchy2"/>
    <dgm:cxn modelId="{C8DDC355-A908-4160-809B-B69EA8CB35FA}" type="presParOf" srcId="{F8138AD2-433A-4F75-B04C-549B62EA1D12}" destId="{712E2E82-493B-4ACE-8FC4-282F54BD5CA5}" srcOrd="0" destOrd="0" presId="urn:microsoft.com/office/officeart/2005/8/layout/hierarchy2"/>
    <dgm:cxn modelId="{69A471F8-0336-4213-804B-EC504BFDB630}" type="presParOf" srcId="{F8138AD2-433A-4F75-B04C-549B62EA1D12}" destId="{9BEC83B4-0077-41FD-ADCF-2B192C7B5379}" srcOrd="1" destOrd="0" presId="urn:microsoft.com/office/officeart/2005/8/layout/hierarchy2"/>
    <dgm:cxn modelId="{05BE6E69-B6B9-4876-8D6B-BB37439CCF1C}" type="presParOf" srcId="{9BEC83B4-0077-41FD-ADCF-2B192C7B5379}" destId="{E57DCDD9-10CB-4E1A-A804-4A00DDB310F1}" srcOrd="0" destOrd="0" presId="urn:microsoft.com/office/officeart/2005/8/layout/hierarchy2"/>
    <dgm:cxn modelId="{F7CE5427-B303-429B-8D55-3ACC13454811}" type="presParOf" srcId="{E57DCDD9-10CB-4E1A-A804-4A00DDB310F1}" destId="{DF83CDFD-9013-4B96-9491-015CF82B2C12}" srcOrd="0" destOrd="0" presId="urn:microsoft.com/office/officeart/2005/8/layout/hierarchy2"/>
    <dgm:cxn modelId="{1D5E7B03-35F1-4B61-8AB7-EF8B47DE0289}" type="presParOf" srcId="{9BEC83B4-0077-41FD-ADCF-2B192C7B5379}" destId="{0AB16935-5FFC-4923-8217-8ACD18F425E2}" srcOrd="1" destOrd="0" presId="urn:microsoft.com/office/officeart/2005/8/layout/hierarchy2"/>
    <dgm:cxn modelId="{47562462-D6B0-432E-AE92-9D0C809A7F40}" type="presParOf" srcId="{0AB16935-5FFC-4923-8217-8ACD18F425E2}" destId="{BAA335FF-1E8C-4C1C-96AF-C5FB7D76650A}" srcOrd="0" destOrd="0" presId="urn:microsoft.com/office/officeart/2005/8/layout/hierarchy2"/>
    <dgm:cxn modelId="{62A054BF-DBB2-4A0C-A8EA-4E257C4AADBE}" type="presParOf" srcId="{0AB16935-5FFC-4923-8217-8ACD18F425E2}" destId="{F5366839-5E68-4223-9895-2C5A763C1DC6}" srcOrd="1" destOrd="0" presId="urn:microsoft.com/office/officeart/2005/8/layout/hierarchy2"/>
    <dgm:cxn modelId="{8CABE827-C67E-4357-98A7-94D27DAB65A3}" type="presParOf" srcId="{F325D09F-8889-4522-9671-822790946083}" destId="{AAF6B652-15B4-410D-882B-B54EAC279444}" srcOrd="4" destOrd="0" presId="urn:microsoft.com/office/officeart/2005/8/layout/hierarchy2"/>
    <dgm:cxn modelId="{8269D29A-AAD1-4E31-A768-F084D13D4C5F}" type="presParOf" srcId="{AAF6B652-15B4-410D-882B-B54EAC279444}" destId="{46AFB245-D497-4809-B644-7CF3D748C4E9}" srcOrd="0" destOrd="0" presId="urn:microsoft.com/office/officeart/2005/8/layout/hierarchy2"/>
    <dgm:cxn modelId="{3D5E0555-4C68-4466-9F1C-AF591B243138}" type="presParOf" srcId="{F325D09F-8889-4522-9671-822790946083}" destId="{F08FABA4-97BD-4848-8645-A9461D695C0B}" srcOrd="5" destOrd="0" presId="urn:microsoft.com/office/officeart/2005/8/layout/hierarchy2"/>
    <dgm:cxn modelId="{FE791117-15B7-40E7-BE41-FD3E7EDDDF0D}" type="presParOf" srcId="{F08FABA4-97BD-4848-8645-A9461D695C0B}" destId="{4FAB657F-020A-43D6-AA62-59C3413211E0}" srcOrd="0" destOrd="0" presId="urn:microsoft.com/office/officeart/2005/8/layout/hierarchy2"/>
    <dgm:cxn modelId="{08761D15-BB7A-411E-BC2B-1CCA197A9FDF}" type="presParOf" srcId="{F08FABA4-97BD-4848-8645-A9461D695C0B}" destId="{557BD897-3B0F-4522-8DA5-EA523F4234D1}" srcOrd="1" destOrd="0" presId="urn:microsoft.com/office/officeart/2005/8/layout/hierarchy2"/>
    <dgm:cxn modelId="{7805A04B-2728-43FD-841C-6D97C902A961}" type="presParOf" srcId="{557BD897-3B0F-4522-8DA5-EA523F4234D1}" destId="{943B47DD-6DBD-4469-8498-E2EC600FD1DB}" srcOrd="0" destOrd="0" presId="urn:microsoft.com/office/officeart/2005/8/layout/hierarchy2"/>
    <dgm:cxn modelId="{92A46363-A64F-40AF-82C8-18A46660F5F3}" type="presParOf" srcId="{943B47DD-6DBD-4469-8498-E2EC600FD1DB}" destId="{9FBE4030-DDA3-4431-A937-E5FBE77230A1}" srcOrd="0" destOrd="0" presId="urn:microsoft.com/office/officeart/2005/8/layout/hierarchy2"/>
    <dgm:cxn modelId="{DDCDC9BF-4A79-4DD3-B653-B5FF36DF51B0}" type="presParOf" srcId="{557BD897-3B0F-4522-8DA5-EA523F4234D1}" destId="{0153DAB3-F872-480A-BB7E-B678A99435B0}" srcOrd="1" destOrd="0" presId="urn:microsoft.com/office/officeart/2005/8/layout/hierarchy2"/>
    <dgm:cxn modelId="{2B8194C8-4BE0-4E86-8593-DA6046B77C81}" type="presParOf" srcId="{0153DAB3-F872-480A-BB7E-B678A99435B0}" destId="{E1F7FCD4-61CD-4434-BC7D-0CF2E0406895}" srcOrd="0" destOrd="0" presId="urn:microsoft.com/office/officeart/2005/8/layout/hierarchy2"/>
    <dgm:cxn modelId="{02D64A9A-5EC1-42FD-A475-A85D7DA91222}" type="presParOf" srcId="{0153DAB3-F872-480A-BB7E-B678A99435B0}" destId="{8F8B31FD-AE39-4EE1-A5E4-339777F43C3E}" srcOrd="1" destOrd="0" presId="urn:microsoft.com/office/officeart/2005/8/layout/hierarchy2"/>
    <dgm:cxn modelId="{E00257A3-CDBB-41E0-B7CC-74F31BD4BACB}" type="presParOf" srcId="{F325D09F-8889-4522-9671-822790946083}" destId="{6C951F11-9021-49A5-ABA1-A6C7FA313E9D}" srcOrd="6" destOrd="0" presId="urn:microsoft.com/office/officeart/2005/8/layout/hierarchy2"/>
    <dgm:cxn modelId="{B9A182E5-01EA-4F2E-9D3C-9464EBF11D4A}" type="presParOf" srcId="{6C951F11-9021-49A5-ABA1-A6C7FA313E9D}" destId="{9EB4BDCF-672B-4E19-B444-A4580413E835}" srcOrd="0" destOrd="0" presId="urn:microsoft.com/office/officeart/2005/8/layout/hierarchy2"/>
    <dgm:cxn modelId="{F83A7CBC-3FF8-4A2A-AB64-5800AEB155F3}" type="presParOf" srcId="{F325D09F-8889-4522-9671-822790946083}" destId="{0F096B75-CFA8-4A32-B549-4676B0AD0612}" srcOrd="7" destOrd="0" presId="urn:microsoft.com/office/officeart/2005/8/layout/hierarchy2"/>
    <dgm:cxn modelId="{7BD6C4A3-4D5C-4D6A-9033-31A3B6752989}" type="presParOf" srcId="{0F096B75-CFA8-4A32-B549-4676B0AD0612}" destId="{5C0C9A15-066A-4358-857F-2FE451D1D1BE}" srcOrd="0" destOrd="0" presId="urn:microsoft.com/office/officeart/2005/8/layout/hierarchy2"/>
    <dgm:cxn modelId="{EF13AE77-6FE6-450E-ADD8-93A8067A7D20}" type="presParOf" srcId="{0F096B75-CFA8-4A32-B549-4676B0AD0612}" destId="{202876D6-BB66-43EC-BDD2-D2D9869F9D8C}" srcOrd="1" destOrd="0" presId="urn:microsoft.com/office/officeart/2005/8/layout/hierarchy2"/>
    <dgm:cxn modelId="{7356BA56-86ED-45EE-9933-928F6576D5FD}" type="presParOf" srcId="{202876D6-BB66-43EC-BDD2-D2D9869F9D8C}" destId="{4F6346DF-12AF-425B-BDDB-DFC5FFAB8330}" srcOrd="0" destOrd="0" presId="urn:microsoft.com/office/officeart/2005/8/layout/hierarchy2"/>
    <dgm:cxn modelId="{B6AF108E-729B-4B29-809B-F7334AC6E0CB}" type="presParOf" srcId="{4F6346DF-12AF-425B-BDDB-DFC5FFAB8330}" destId="{D43422D5-F323-4985-86A2-07861541F199}" srcOrd="0" destOrd="0" presId="urn:microsoft.com/office/officeart/2005/8/layout/hierarchy2"/>
    <dgm:cxn modelId="{5C0800AF-DDE4-4993-877C-91511E7E9AF7}" type="presParOf" srcId="{202876D6-BB66-43EC-BDD2-D2D9869F9D8C}" destId="{6D61DB82-D54A-4052-B747-7E2A6D089392}" srcOrd="1" destOrd="0" presId="urn:microsoft.com/office/officeart/2005/8/layout/hierarchy2"/>
    <dgm:cxn modelId="{6D39BFC5-91FC-4FD4-A306-DC3C369D98FB}" type="presParOf" srcId="{6D61DB82-D54A-4052-B747-7E2A6D089392}" destId="{B33748C4-E4E3-4592-BBBF-849CC6FDC62F}" srcOrd="0" destOrd="0" presId="urn:microsoft.com/office/officeart/2005/8/layout/hierarchy2"/>
    <dgm:cxn modelId="{30603C7A-464B-459E-86BA-D75EA1C4FBAB}" type="presParOf" srcId="{6D61DB82-D54A-4052-B747-7E2A6D089392}" destId="{19713324-DDE2-4FF9-9F0F-2F0BDF8605CE}" srcOrd="1" destOrd="0" presId="urn:microsoft.com/office/officeart/2005/8/layout/hierarchy2"/>
    <dgm:cxn modelId="{C93FAEA0-6CF9-4544-8703-59085610DCAC}" type="presParOf" srcId="{F325D09F-8889-4522-9671-822790946083}" destId="{A9BF1673-E65E-4F97-BA53-9890471C2C5D}" srcOrd="8" destOrd="0" presId="urn:microsoft.com/office/officeart/2005/8/layout/hierarchy2"/>
    <dgm:cxn modelId="{99ADF6FE-328A-41E8-B62C-CB691BD1A4CB}" type="presParOf" srcId="{A9BF1673-E65E-4F97-BA53-9890471C2C5D}" destId="{2EC3AE13-7468-40C2-AF1C-52AB8A3FF595}" srcOrd="0" destOrd="0" presId="urn:microsoft.com/office/officeart/2005/8/layout/hierarchy2"/>
    <dgm:cxn modelId="{350E0DF1-5E35-46DD-834B-8A2751EC6F1F}" type="presParOf" srcId="{F325D09F-8889-4522-9671-822790946083}" destId="{8B905518-26A1-4ABC-A800-0C1823444204}" srcOrd="9" destOrd="0" presId="urn:microsoft.com/office/officeart/2005/8/layout/hierarchy2"/>
    <dgm:cxn modelId="{465725F1-FB54-47AA-B5A4-478360882A5E}" type="presParOf" srcId="{8B905518-26A1-4ABC-A800-0C1823444204}" destId="{AA217B9D-CDDB-45D5-A23A-90714B36C923}" srcOrd="0" destOrd="0" presId="urn:microsoft.com/office/officeart/2005/8/layout/hierarchy2"/>
    <dgm:cxn modelId="{FADBD224-EE01-402C-B709-5E1DA4DD482C}" type="presParOf" srcId="{8B905518-26A1-4ABC-A800-0C1823444204}" destId="{D2C312D9-3986-443F-B840-2534E3E89ADA}" srcOrd="1" destOrd="0" presId="urn:microsoft.com/office/officeart/2005/8/layout/hierarchy2"/>
    <dgm:cxn modelId="{16EAB555-8842-455F-B58C-42A7C09185A4}" type="presParOf" srcId="{D2C312D9-3986-443F-B840-2534E3E89ADA}" destId="{2232A47B-DEEF-4A55-B66C-7FE02301FE6C}" srcOrd="0" destOrd="0" presId="urn:microsoft.com/office/officeart/2005/8/layout/hierarchy2"/>
    <dgm:cxn modelId="{CA63E6F0-B905-49E7-9466-581EA4A7F757}" type="presParOf" srcId="{2232A47B-DEEF-4A55-B66C-7FE02301FE6C}" destId="{E37AB792-91ED-4863-9A8A-D83C2C9648D7}" srcOrd="0" destOrd="0" presId="urn:microsoft.com/office/officeart/2005/8/layout/hierarchy2"/>
    <dgm:cxn modelId="{BE0F4D51-D359-4318-B84B-F9C437E07431}" type="presParOf" srcId="{D2C312D9-3986-443F-B840-2534E3E89ADA}" destId="{2058A129-0877-4C2C-B9AA-9D512E6ECE0E}" srcOrd="1" destOrd="0" presId="urn:microsoft.com/office/officeart/2005/8/layout/hierarchy2"/>
    <dgm:cxn modelId="{B8441C46-F8EF-427B-95C4-1FE12E5DD7D0}" type="presParOf" srcId="{2058A129-0877-4C2C-B9AA-9D512E6ECE0E}" destId="{8D582D28-8A8A-49E4-ADCA-EAD9B750CC18}" srcOrd="0" destOrd="0" presId="urn:microsoft.com/office/officeart/2005/8/layout/hierarchy2"/>
    <dgm:cxn modelId="{33AAD1D1-FB6D-40A8-A37D-1DB51600C892}" type="presParOf" srcId="{2058A129-0877-4C2C-B9AA-9D512E6ECE0E}" destId="{6136D931-70C8-4926-9599-A988B54C2693}" srcOrd="1" destOrd="0" presId="urn:microsoft.com/office/officeart/2005/8/layout/hierarchy2"/>
    <dgm:cxn modelId="{4FE09203-2E19-41A3-BF25-1D539DFF8FAA}" type="presParOf" srcId="{F325D09F-8889-4522-9671-822790946083}" destId="{6CFDA4CC-A84A-4762-AD4F-F8D91F8E8807}" srcOrd="10" destOrd="0" presId="urn:microsoft.com/office/officeart/2005/8/layout/hierarchy2"/>
    <dgm:cxn modelId="{0F94AF1E-346D-4EFA-BAD9-03C3A37EECCE}" type="presParOf" srcId="{6CFDA4CC-A84A-4762-AD4F-F8D91F8E8807}" destId="{3CF52CF8-8D31-4958-8CB1-827D17E98EE3}" srcOrd="0" destOrd="0" presId="urn:microsoft.com/office/officeart/2005/8/layout/hierarchy2"/>
    <dgm:cxn modelId="{5561D658-A4D1-47F9-A280-EDBE179CD809}" type="presParOf" srcId="{F325D09F-8889-4522-9671-822790946083}" destId="{9B01B985-1119-40AA-BEE3-96268E1FD235}" srcOrd="11" destOrd="0" presId="urn:microsoft.com/office/officeart/2005/8/layout/hierarchy2"/>
    <dgm:cxn modelId="{83DC20CE-4D9C-4126-B2A7-B75140277024}" type="presParOf" srcId="{9B01B985-1119-40AA-BEE3-96268E1FD235}" destId="{2877DDEA-B1F4-4A08-824F-6CDAB756F2AF}" srcOrd="0" destOrd="0" presId="urn:microsoft.com/office/officeart/2005/8/layout/hierarchy2"/>
    <dgm:cxn modelId="{9B0C0FC9-24DE-4527-885F-5893700834F2}" type="presParOf" srcId="{9B01B985-1119-40AA-BEE3-96268E1FD235}" destId="{58851E18-51AC-40E8-924A-9E867F1AC4D2}" srcOrd="1" destOrd="0" presId="urn:microsoft.com/office/officeart/2005/8/layout/hierarchy2"/>
    <dgm:cxn modelId="{35EF5599-5B31-4353-B817-C02B4EBA4186}" type="presParOf" srcId="{58851E18-51AC-40E8-924A-9E867F1AC4D2}" destId="{B2DE1504-8453-4D75-A702-8E06D81E412B}" srcOrd="0" destOrd="0" presId="urn:microsoft.com/office/officeart/2005/8/layout/hierarchy2"/>
    <dgm:cxn modelId="{11B48AE8-C272-49E7-8D4C-9F87B707C041}" type="presParOf" srcId="{B2DE1504-8453-4D75-A702-8E06D81E412B}" destId="{5E2CAF18-1484-4305-8EDA-A992FDEB15B7}" srcOrd="0" destOrd="0" presId="urn:microsoft.com/office/officeart/2005/8/layout/hierarchy2"/>
    <dgm:cxn modelId="{B36CA2BD-BCEC-4F2A-AA08-1700C916B9A6}" type="presParOf" srcId="{58851E18-51AC-40E8-924A-9E867F1AC4D2}" destId="{5533DC8A-2F4C-4BFE-955F-CD77D71C4887}" srcOrd="1" destOrd="0" presId="urn:microsoft.com/office/officeart/2005/8/layout/hierarchy2"/>
    <dgm:cxn modelId="{98B3B995-0938-44CB-873F-62BDEA2F9984}" type="presParOf" srcId="{5533DC8A-2F4C-4BFE-955F-CD77D71C4887}" destId="{760624F3-05A8-41CE-9A2E-521183127020}" srcOrd="0" destOrd="0" presId="urn:microsoft.com/office/officeart/2005/8/layout/hierarchy2"/>
    <dgm:cxn modelId="{F621E58F-3544-47AF-9CAD-C7E186205963}" type="presParOf" srcId="{5533DC8A-2F4C-4BFE-955F-CD77D71C4887}" destId="{C47B460A-5167-43F7-B5A8-E0C8964812CC}"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452EA7-9084-4EC8-997D-2DC02014FA13}"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en-SG"/>
        </a:p>
      </dgm:t>
    </dgm:pt>
    <dgm:pt modelId="{A3F6DC62-3CAF-4F3E-86E9-1E5633D8069D}">
      <dgm:prSet phldrT="[Text]" custT="1"/>
      <dgm:spPr>
        <a:solidFill>
          <a:srgbClr val="C00000"/>
        </a:solidFill>
      </dgm:spPr>
      <dgm:t>
        <a:bodyPr/>
        <a:lstStyle/>
        <a:p>
          <a:r>
            <a:rPr lang="en-US" sz="900" b="1" dirty="0"/>
            <a:t>Weaker CNH, AXJ &amp; MXN</a:t>
          </a:r>
          <a:endParaRPr lang="en-SG" sz="900" b="1" dirty="0"/>
        </a:p>
      </dgm:t>
    </dgm:pt>
    <dgm:pt modelId="{12DBD9B7-88B6-44A9-B6DD-FFD25E0AA4B8}" type="parTrans" cxnId="{635238C1-F6AC-40F7-926B-154544BBB52A}">
      <dgm:prSet/>
      <dgm:spPr/>
      <dgm:t>
        <a:bodyPr/>
        <a:lstStyle/>
        <a:p>
          <a:endParaRPr lang="en-SG"/>
        </a:p>
      </dgm:t>
    </dgm:pt>
    <dgm:pt modelId="{09BCB169-8E08-406A-9656-44AC59B22028}" type="sibTrans" cxnId="{635238C1-F6AC-40F7-926B-154544BBB52A}">
      <dgm:prSet/>
      <dgm:spPr/>
      <dgm:t>
        <a:bodyPr/>
        <a:lstStyle/>
        <a:p>
          <a:endParaRPr lang="en-SG"/>
        </a:p>
      </dgm:t>
    </dgm:pt>
    <dgm:pt modelId="{05D7D6D5-D82F-47BB-8E22-2E88045D5C02}">
      <dgm:prSet phldrT="[Text]" custT="1"/>
      <dgm:spPr>
        <a:solidFill>
          <a:srgbClr val="00B050"/>
        </a:solidFill>
      </dgm:spPr>
      <dgm:t>
        <a:bodyPr/>
        <a:lstStyle/>
        <a:p>
          <a:r>
            <a:rPr lang="en-US" sz="900" b="1" dirty="0"/>
            <a:t>Weaker EUR</a:t>
          </a:r>
          <a:endParaRPr lang="en-SG" sz="900" b="1" dirty="0"/>
        </a:p>
      </dgm:t>
    </dgm:pt>
    <dgm:pt modelId="{13ECD47D-1205-4BA0-85FE-52860488D79D}" type="parTrans" cxnId="{67F0BF63-804C-4F16-AD29-FE9FA9379D35}">
      <dgm:prSet/>
      <dgm:spPr/>
      <dgm:t>
        <a:bodyPr/>
        <a:lstStyle/>
        <a:p>
          <a:endParaRPr lang="en-SG"/>
        </a:p>
      </dgm:t>
    </dgm:pt>
    <dgm:pt modelId="{71A92689-CD50-48B0-BC4B-2B51F762E76F}" type="sibTrans" cxnId="{67F0BF63-804C-4F16-AD29-FE9FA9379D35}">
      <dgm:prSet/>
      <dgm:spPr/>
      <dgm:t>
        <a:bodyPr/>
        <a:lstStyle/>
        <a:p>
          <a:endParaRPr lang="en-SG"/>
        </a:p>
      </dgm:t>
    </dgm:pt>
    <dgm:pt modelId="{007949D8-19C4-47BA-9DB0-E7723622F433}">
      <dgm:prSet phldrT="[Text]" custT="1"/>
      <dgm:spPr/>
      <dgm:t>
        <a:bodyPr/>
        <a:lstStyle/>
        <a:p>
          <a:r>
            <a:rPr lang="en-US" sz="900" b="1" dirty="0"/>
            <a:t>Elevated  Global Threats</a:t>
          </a:r>
          <a:endParaRPr lang="en-SG" sz="900" b="1" dirty="0"/>
        </a:p>
      </dgm:t>
    </dgm:pt>
    <dgm:pt modelId="{B18C02BB-87E5-4225-83EF-868A0D3A2F55}" type="parTrans" cxnId="{20D1205B-2068-4DB3-99F3-92C22D1D786B}">
      <dgm:prSet/>
      <dgm:spPr/>
      <dgm:t>
        <a:bodyPr/>
        <a:lstStyle/>
        <a:p>
          <a:endParaRPr lang="en-SG"/>
        </a:p>
      </dgm:t>
    </dgm:pt>
    <dgm:pt modelId="{7C2FA7B2-C28D-4395-9356-5C06562326A5}" type="sibTrans" cxnId="{20D1205B-2068-4DB3-99F3-92C22D1D786B}">
      <dgm:prSet/>
      <dgm:spPr/>
      <dgm:t>
        <a:bodyPr/>
        <a:lstStyle/>
        <a:p>
          <a:endParaRPr lang="en-SG"/>
        </a:p>
      </dgm:t>
    </dgm:pt>
    <dgm:pt modelId="{E7B23BBB-ED74-48DE-8C3E-2097FC9D2A59}">
      <dgm:prSet phldrT="[Text]" custT="1"/>
      <dgm:spPr>
        <a:solidFill>
          <a:srgbClr val="0070C0"/>
        </a:solidFill>
      </dgm:spPr>
      <dgm:t>
        <a:bodyPr/>
        <a:lstStyle/>
        <a:p>
          <a:r>
            <a:rPr lang="en-US" sz="1800" b="1" dirty="0">
              <a:solidFill>
                <a:schemeClr val="bg1">
                  <a:lumMod val="85000"/>
                </a:schemeClr>
              </a:solidFill>
            </a:rPr>
            <a:t> </a:t>
          </a:r>
          <a:r>
            <a:rPr lang="en-US" sz="1800" b="0" dirty="0">
              <a:solidFill>
                <a:schemeClr val="bg1">
                  <a:lumMod val="85000"/>
                </a:schemeClr>
              </a:solidFill>
            </a:rPr>
            <a:t>Near-term USD  Resilience</a:t>
          </a:r>
          <a:endParaRPr lang="en-SG" sz="1800" b="0" dirty="0">
            <a:solidFill>
              <a:schemeClr val="bg1">
                <a:lumMod val="85000"/>
              </a:schemeClr>
            </a:solidFill>
          </a:endParaRPr>
        </a:p>
      </dgm:t>
    </dgm:pt>
    <dgm:pt modelId="{726E0D97-4571-4096-A1F7-C09F20206A16}" type="parTrans" cxnId="{6D0FEEE2-661A-48C0-8A21-DAD24EC562E7}">
      <dgm:prSet/>
      <dgm:spPr/>
      <dgm:t>
        <a:bodyPr/>
        <a:lstStyle/>
        <a:p>
          <a:endParaRPr lang="en-SG"/>
        </a:p>
      </dgm:t>
    </dgm:pt>
    <dgm:pt modelId="{CDEB7E13-1645-4EDF-BFF1-092DE8142722}" type="sibTrans" cxnId="{6D0FEEE2-661A-48C0-8A21-DAD24EC562E7}">
      <dgm:prSet/>
      <dgm:spPr/>
      <dgm:t>
        <a:bodyPr/>
        <a:lstStyle/>
        <a:p>
          <a:endParaRPr lang="en-SG"/>
        </a:p>
      </dgm:t>
    </dgm:pt>
    <dgm:pt modelId="{1B1C999F-28CC-475D-80A2-274FED84FA84}">
      <dgm:prSet phldrT="[Text]" custScaleX="72514" custScaleY="72539"/>
      <dgm:spPr>
        <a:solidFill>
          <a:srgbClr val="0070C0"/>
        </a:solidFill>
      </dgm:spPr>
      <dgm:t>
        <a:bodyPr/>
        <a:lstStyle/>
        <a:p>
          <a:endParaRPr lang="en-US"/>
        </a:p>
      </dgm:t>
    </dgm:pt>
    <dgm:pt modelId="{49776EAF-2CED-46B8-B3AE-F0F50178D5D9}" type="parTrans" cxnId="{A9A96261-8A28-4790-8F51-EFA1ADC84BD1}">
      <dgm:prSet/>
      <dgm:spPr/>
      <dgm:t>
        <a:bodyPr/>
        <a:lstStyle/>
        <a:p>
          <a:endParaRPr lang="en-SG"/>
        </a:p>
      </dgm:t>
    </dgm:pt>
    <dgm:pt modelId="{3F5BDCE5-68F1-4D00-B32F-AA71DECCCB89}" type="sibTrans" cxnId="{A9A96261-8A28-4790-8F51-EFA1ADC84BD1}">
      <dgm:prSet/>
      <dgm:spPr/>
      <dgm:t>
        <a:bodyPr/>
        <a:lstStyle/>
        <a:p>
          <a:endParaRPr lang="en-SG"/>
        </a:p>
      </dgm:t>
    </dgm:pt>
    <dgm:pt modelId="{45AFF22F-5930-4867-B09E-653F88A65D63}" type="pres">
      <dgm:prSet presAssocID="{0F452EA7-9084-4EC8-997D-2DC02014FA13}" presName="Name0" presStyleCnt="0">
        <dgm:presLayoutVars>
          <dgm:chMax val="4"/>
          <dgm:resizeHandles val="exact"/>
        </dgm:presLayoutVars>
      </dgm:prSet>
      <dgm:spPr/>
      <dgm:t>
        <a:bodyPr/>
        <a:lstStyle/>
        <a:p>
          <a:endParaRPr lang="en-US"/>
        </a:p>
      </dgm:t>
    </dgm:pt>
    <dgm:pt modelId="{A9A653D1-8946-4389-9F0A-657B51792DB0}" type="pres">
      <dgm:prSet presAssocID="{0F452EA7-9084-4EC8-997D-2DC02014FA13}" presName="ellipse" presStyleLbl="trBgShp" presStyleIdx="0" presStyleCnt="1" custLinFactNeighborY="-3584"/>
      <dgm:spPr/>
    </dgm:pt>
    <dgm:pt modelId="{B50D1B87-7CE6-4F3D-9936-01F5ABEAEE38}" type="pres">
      <dgm:prSet presAssocID="{0F452EA7-9084-4EC8-997D-2DC02014FA13}" presName="arrow1" presStyleLbl="fgShp" presStyleIdx="0" presStyleCnt="1" custScaleX="91920" custLinFactNeighborX="8466" custLinFactNeighborY="-52796"/>
      <dgm:spPr/>
    </dgm:pt>
    <dgm:pt modelId="{4CA84283-A37B-4ACD-970E-7AAC87D8605B}" type="pres">
      <dgm:prSet presAssocID="{0F452EA7-9084-4EC8-997D-2DC02014FA13}" presName="rectangle" presStyleLbl="revTx" presStyleIdx="0" presStyleCnt="1" custScaleX="82559" custScaleY="162264" custLinFactNeighborX="8061" custLinFactNeighborY="27458">
        <dgm:presLayoutVars>
          <dgm:bulletEnabled val="1"/>
        </dgm:presLayoutVars>
      </dgm:prSet>
      <dgm:spPr/>
      <dgm:t>
        <a:bodyPr/>
        <a:lstStyle/>
        <a:p>
          <a:endParaRPr lang="en-US"/>
        </a:p>
      </dgm:t>
    </dgm:pt>
    <dgm:pt modelId="{47167D91-6C70-413B-8737-6D5767C24AC1}" type="pres">
      <dgm:prSet presAssocID="{05D7D6D5-D82F-47BB-8E22-2E88045D5C02}" presName="item1" presStyleLbl="node1" presStyleIdx="0" presStyleCnt="3" custLinFactNeighborY="-11257">
        <dgm:presLayoutVars>
          <dgm:bulletEnabled val="1"/>
        </dgm:presLayoutVars>
      </dgm:prSet>
      <dgm:spPr/>
      <dgm:t>
        <a:bodyPr/>
        <a:lstStyle/>
        <a:p>
          <a:endParaRPr lang="en-US"/>
        </a:p>
      </dgm:t>
    </dgm:pt>
    <dgm:pt modelId="{DA9CBDCE-C034-430B-BC7E-1058E94D598A}" type="pres">
      <dgm:prSet presAssocID="{007949D8-19C4-47BA-9DB0-E7723622F433}" presName="item2" presStyleLbl="node1" presStyleIdx="1" presStyleCnt="3" custLinFactNeighborX="2395" custLinFactNeighborY="-26418">
        <dgm:presLayoutVars>
          <dgm:bulletEnabled val="1"/>
        </dgm:presLayoutVars>
      </dgm:prSet>
      <dgm:spPr/>
      <dgm:t>
        <a:bodyPr/>
        <a:lstStyle/>
        <a:p>
          <a:endParaRPr lang="en-US"/>
        </a:p>
      </dgm:t>
    </dgm:pt>
    <dgm:pt modelId="{884CB265-E666-41FC-ACA1-1CC46954382F}" type="pres">
      <dgm:prSet presAssocID="{E7B23BBB-ED74-48DE-8C3E-2097FC9D2A59}" presName="item3" presStyleLbl="node1" presStyleIdx="2" presStyleCnt="3" custLinFactNeighborX="20809" custLinFactNeighborY="-12068">
        <dgm:presLayoutVars>
          <dgm:bulletEnabled val="1"/>
        </dgm:presLayoutVars>
      </dgm:prSet>
      <dgm:spPr/>
      <dgm:t>
        <a:bodyPr/>
        <a:lstStyle/>
        <a:p>
          <a:endParaRPr lang="en-US"/>
        </a:p>
      </dgm:t>
    </dgm:pt>
    <dgm:pt modelId="{224BD57D-9CDC-4585-8EFB-D06299AAE36C}" type="pres">
      <dgm:prSet presAssocID="{0F452EA7-9084-4EC8-997D-2DC02014FA13}" presName="funnel" presStyleLbl="trAlignAcc1" presStyleIdx="0" presStyleCnt="1" custScaleY="91968" custLinFactNeighborX="684" custLinFactNeighborY="-1242"/>
      <dgm:spPr/>
    </dgm:pt>
  </dgm:ptLst>
  <dgm:cxnLst>
    <dgm:cxn modelId="{F56AB6AF-36BF-4220-BDD6-00289A8AB3C4}" type="presOf" srcId="{0F452EA7-9084-4EC8-997D-2DC02014FA13}" destId="{45AFF22F-5930-4867-B09E-653F88A65D63}" srcOrd="0" destOrd="0" presId="urn:microsoft.com/office/officeart/2005/8/layout/funnel1"/>
    <dgm:cxn modelId="{21DD25BC-96D0-48FE-AF59-434FFFC2D60F}" type="presOf" srcId="{05D7D6D5-D82F-47BB-8E22-2E88045D5C02}" destId="{DA9CBDCE-C034-430B-BC7E-1058E94D598A}" srcOrd="0" destOrd="0" presId="urn:microsoft.com/office/officeart/2005/8/layout/funnel1"/>
    <dgm:cxn modelId="{67F0BF63-804C-4F16-AD29-FE9FA9379D35}" srcId="{0F452EA7-9084-4EC8-997D-2DC02014FA13}" destId="{05D7D6D5-D82F-47BB-8E22-2E88045D5C02}" srcOrd="1" destOrd="0" parTransId="{13ECD47D-1205-4BA0-85FE-52860488D79D}" sibTransId="{71A92689-CD50-48B0-BC4B-2B51F762E76F}"/>
    <dgm:cxn modelId="{1A323D1B-A13B-47F6-8978-59A89F4C6125}" type="presOf" srcId="{007949D8-19C4-47BA-9DB0-E7723622F433}" destId="{47167D91-6C70-413B-8737-6D5767C24AC1}" srcOrd="0" destOrd="0" presId="urn:microsoft.com/office/officeart/2005/8/layout/funnel1"/>
    <dgm:cxn modelId="{A9A96261-8A28-4790-8F51-EFA1ADC84BD1}" srcId="{0F452EA7-9084-4EC8-997D-2DC02014FA13}" destId="{1B1C999F-28CC-475D-80A2-274FED84FA84}" srcOrd="4" destOrd="0" parTransId="{49776EAF-2CED-46B8-B3AE-F0F50178D5D9}" sibTransId="{3F5BDCE5-68F1-4D00-B32F-AA71DECCCB89}"/>
    <dgm:cxn modelId="{82AA7071-2DF8-4609-B018-A29275A08963}" type="presOf" srcId="{A3F6DC62-3CAF-4F3E-86E9-1E5633D8069D}" destId="{884CB265-E666-41FC-ACA1-1CC46954382F}" srcOrd="0" destOrd="0" presId="urn:microsoft.com/office/officeart/2005/8/layout/funnel1"/>
    <dgm:cxn modelId="{6D0FEEE2-661A-48C0-8A21-DAD24EC562E7}" srcId="{0F452EA7-9084-4EC8-997D-2DC02014FA13}" destId="{E7B23BBB-ED74-48DE-8C3E-2097FC9D2A59}" srcOrd="3" destOrd="0" parTransId="{726E0D97-4571-4096-A1F7-C09F20206A16}" sibTransId="{CDEB7E13-1645-4EDF-BFF1-092DE8142722}"/>
    <dgm:cxn modelId="{20D1205B-2068-4DB3-99F3-92C22D1D786B}" srcId="{0F452EA7-9084-4EC8-997D-2DC02014FA13}" destId="{007949D8-19C4-47BA-9DB0-E7723622F433}" srcOrd="2" destOrd="0" parTransId="{B18C02BB-87E5-4225-83EF-868A0D3A2F55}" sibTransId="{7C2FA7B2-C28D-4395-9356-5C06562326A5}"/>
    <dgm:cxn modelId="{79700B18-B04A-496E-A3DF-441262AC5758}" type="presOf" srcId="{E7B23BBB-ED74-48DE-8C3E-2097FC9D2A59}" destId="{4CA84283-A37B-4ACD-970E-7AAC87D8605B}" srcOrd="0" destOrd="0" presId="urn:microsoft.com/office/officeart/2005/8/layout/funnel1"/>
    <dgm:cxn modelId="{635238C1-F6AC-40F7-926B-154544BBB52A}" srcId="{0F452EA7-9084-4EC8-997D-2DC02014FA13}" destId="{A3F6DC62-3CAF-4F3E-86E9-1E5633D8069D}" srcOrd="0" destOrd="0" parTransId="{12DBD9B7-88B6-44A9-B6DD-FFD25E0AA4B8}" sibTransId="{09BCB169-8E08-406A-9656-44AC59B22028}"/>
    <dgm:cxn modelId="{CC64BCC5-6FD3-429A-87E5-B2E14436B1D3}" type="presParOf" srcId="{45AFF22F-5930-4867-B09E-653F88A65D63}" destId="{A9A653D1-8946-4389-9F0A-657B51792DB0}" srcOrd="0" destOrd="0" presId="urn:microsoft.com/office/officeart/2005/8/layout/funnel1"/>
    <dgm:cxn modelId="{B2511641-481C-4C13-9A75-D50C87BBDA30}" type="presParOf" srcId="{45AFF22F-5930-4867-B09E-653F88A65D63}" destId="{B50D1B87-7CE6-4F3D-9936-01F5ABEAEE38}" srcOrd="1" destOrd="0" presId="urn:microsoft.com/office/officeart/2005/8/layout/funnel1"/>
    <dgm:cxn modelId="{7A4B3987-0E6D-4310-86B4-AB4C03C254DD}" type="presParOf" srcId="{45AFF22F-5930-4867-B09E-653F88A65D63}" destId="{4CA84283-A37B-4ACD-970E-7AAC87D8605B}" srcOrd="2" destOrd="0" presId="urn:microsoft.com/office/officeart/2005/8/layout/funnel1"/>
    <dgm:cxn modelId="{34B91E14-4550-4F48-86B6-CEEBF5C20786}" type="presParOf" srcId="{45AFF22F-5930-4867-B09E-653F88A65D63}" destId="{47167D91-6C70-413B-8737-6D5767C24AC1}" srcOrd="3" destOrd="0" presId="urn:microsoft.com/office/officeart/2005/8/layout/funnel1"/>
    <dgm:cxn modelId="{2EC77097-C0F2-48CE-86A2-C3C8F17A749F}" type="presParOf" srcId="{45AFF22F-5930-4867-B09E-653F88A65D63}" destId="{DA9CBDCE-C034-430B-BC7E-1058E94D598A}" srcOrd="4" destOrd="0" presId="urn:microsoft.com/office/officeart/2005/8/layout/funnel1"/>
    <dgm:cxn modelId="{CA0966A4-BB94-48C0-ADA7-F85359EDAA0D}" type="presParOf" srcId="{45AFF22F-5930-4867-B09E-653F88A65D63}" destId="{884CB265-E666-41FC-ACA1-1CC46954382F}" srcOrd="5" destOrd="0" presId="urn:microsoft.com/office/officeart/2005/8/layout/funnel1"/>
    <dgm:cxn modelId="{5BF11935-163D-4602-801D-4EFEF3450BF7}" type="presParOf" srcId="{45AFF22F-5930-4867-B09E-653F88A65D63}" destId="{224BD57D-9CDC-4585-8EFB-D06299AAE36C}" srcOrd="6" destOrd="0" presId="urn:microsoft.com/office/officeart/2005/8/layout/funnel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732AB8-87A6-455A-BC45-79213F3D5107}">
      <dsp:nvSpPr>
        <dsp:cNvPr id="0" name=""/>
        <dsp:cNvSpPr/>
      </dsp:nvSpPr>
      <dsp:spPr>
        <a:xfrm>
          <a:off x="0" y="1924272"/>
          <a:ext cx="1679987" cy="1446804"/>
        </a:xfrm>
        <a:prstGeom prst="roundRect">
          <a:avLst>
            <a:gd name="adj" fmla="val 10000"/>
          </a:avLst>
        </a:prstGeom>
        <a:solidFill>
          <a:srgbClr val="00206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Trump 2.0</a:t>
          </a:r>
        </a:p>
      </dsp:txBody>
      <dsp:txXfrm>
        <a:off x="42375" y="1966647"/>
        <a:ext cx="1595237" cy="1362054"/>
      </dsp:txXfrm>
    </dsp:sp>
    <dsp:sp modelId="{84A0FC85-1D0B-4F00-8DDA-ABE909C38EB8}">
      <dsp:nvSpPr>
        <dsp:cNvPr id="0" name=""/>
        <dsp:cNvSpPr/>
      </dsp:nvSpPr>
      <dsp:spPr>
        <a:xfrm rot="16680588">
          <a:off x="738738" y="1551389"/>
          <a:ext cx="2187278" cy="26630"/>
        </a:xfrm>
        <a:custGeom>
          <a:avLst/>
          <a:gdLst/>
          <a:ahLst/>
          <a:cxnLst/>
          <a:rect l="0" t="0" r="0" b="0"/>
          <a:pathLst>
            <a:path>
              <a:moveTo>
                <a:pt x="0" y="13315"/>
              </a:moveTo>
              <a:lnTo>
                <a:pt x="2187278"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a:off x="1777695" y="1510022"/>
        <a:ext cx="109363" cy="109363"/>
      </dsp:txXfrm>
    </dsp:sp>
    <dsp:sp modelId="{0435728C-3777-43C8-90F4-B07D74A21E53}">
      <dsp:nvSpPr>
        <dsp:cNvPr id="0" name=""/>
        <dsp:cNvSpPr/>
      </dsp:nvSpPr>
      <dsp:spPr>
        <a:xfrm>
          <a:off x="1984767" y="61737"/>
          <a:ext cx="1679987" cy="839993"/>
        </a:xfrm>
        <a:prstGeom prst="roundRect">
          <a:avLst>
            <a:gd name="adj" fmla="val 10000"/>
          </a:avLst>
        </a:prstGeom>
        <a:solidFill>
          <a:srgbClr val="FF990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Trade (Tariffs)</a:t>
          </a:r>
        </a:p>
      </dsp:txBody>
      <dsp:txXfrm>
        <a:off x="2009370" y="86340"/>
        <a:ext cx="1630781" cy="790787"/>
      </dsp:txXfrm>
    </dsp:sp>
    <dsp:sp modelId="{7C80F808-E2CB-47AF-A86B-FFBED6C794AA}">
      <dsp:nvSpPr>
        <dsp:cNvPr id="0" name=""/>
        <dsp:cNvSpPr/>
      </dsp:nvSpPr>
      <dsp:spPr>
        <a:xfrm rot="21594752">
          <a:off x="3664754" y="468028"/>
          <a:ext cx="511707" cy="26630"/>
        </a:xfrm>
        <a:custGeom>
          <a:avLst/>
          <a:gdLst/>
          <a:ahLst/>
          <a:cxnLst/>
          <a:rect l="0" t="0" r="0" b="0"/>
          <a:pathLst>
            <a:path>
              <a:moveTo>
                <a:pt x="0" y="13315"/>
              </a:moveTo>
              <a:lnTo>
                <a:pt x="511707"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907815" y="468551"/>
        <a:ext cx="25585" cy="25585"/>
      </dsp:txXfrm>
    </dsp:sp>
    <dsp:sp modelId="{714BE149-A002-4691-A121-24942E8B3CF9}">
      <dsp:nvSpPr>
        <dsp:cNvPr id="0" name=""/>
        <dsp:cNvSpPr/>
      </dsp:nvSpPr>
      <dsp:spPr>
        <a:xfrm>
          <a:off x="4176462" y="60956"/>
          <a:ext cx="1679987" cy="839993"/>
        </a:xfrm>
        <a:prstGeom prst="roundRect">
          <a:avLst>
            <a:gd name="adj" fmla="val 10000"/>
          </a:avLst>
        </a:prstGeom>
        <a:solidFill>
          <a:srgbClr val="FF000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Impose Higher China/wider Tariffs!</a:t>
          </a:r>
        </a:p>
      </dsp:txBody>
      <dsp:txXfrm>
        <a:off x="4201065" y="85559"/>
        <a:ext cx="1630781" cy="790787"/>
      </dsp:txXfrm>
    </dsp:sp>
    <dsp:sp modelId="{BDD24580-61AE-43EF-9DB8-30D4FC170E30}">
      <dsp:nvSpPr>
        <dsp:cNvPr id="0" name=""/>
        <dsp:cNvSpPr/>
      </dsp:nvSpPr>
      <dsp:spPr>
        <a:xfrm rot="3710939">
          <a:off x="1509377" y="2919150"/>
          <a:ext cx="645999" cy="26630"/>
        </a:xfrm>
        <a:custGeom>
          <a:avLst/>
          <a:gdLst/>
          <a:ahLst/>
          <a:cxnLst/>
          <a:rect l="0" t="0" r="0" b="0"/>
          <a:pathLst>
            <a:path>
              <a:moveTo>
                <a:pt x="0" y="13315"/>
              </a:moveTo>
              <a:lnTo>
                <a:pt x="645999"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16227" y="2916316"/>
        <a:ext cx="32299" cy="32299"/>
      </dsp:txXfrm>
    </dsp:sp>
    <dsp:sp modelId="{712E2E82-493B-4ACE-8FC4-282F54BD5CA5}">
      <dsp:nvSpPr>
        <dsp:cNvPr id="0" name=""/>
        <dsp:cNvSpPr/>
      </dsp:nvSpPr>
      <dsp:spPr>
        <a:xfrm>
          <a:off x="1984767" y="2797260"/>
          <a:ext cx="1679987" cy="839993"/>
        </a:xfrm>
        <a:prstGeom prst="roundRect">
          <a:avLst>
            <a:gd name="adj" fmla="val 10000"/>
          </a:avLst>
        </a:prstGeom>
        <a:solidFill>
          <a:schemeClr val="tx1"/>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Energy/Oil</a:t>
          </a:r>
        </a:p>
      </dsp:txBody>
      <dsp:txXfrm>
        <a:off x="2009370" y="2821863"/>
        <a:ext cx="1630781" cy="790787"/>
      </dsp:txXfrm>
    </dsp:sp>
    <dsp:sp modelId="{E57DCDD9-10CB-4E1A-A804-4A00DDB310F1}">
      <dsp:nvSpPr>
        <dsp:cNvPr id="0" name=""/>
        <dsp:cNvSpPr/>
      </dsp:nvSpPr>
      <dsp:spPr>
        <a:xfrm rot="12666">
          <a:off x="3664753" y="3204840"/>
          <a:ext cx="487905" cy="26630"/>
        </a:xfrm>
        <a:custGeom>
          <a:avLst/>
          <a:gdLst/>
          <a:ahLst/>
          <a:cxnLst/>
          <a:rect l="0" t="0" r="0" b="0"/>
          <a:pathLst>
            <a:path>
              <a:moveTo>
                <a:pt x="0" y="13315"/>
              </a:moveTo>
              <a:lnTo>
                <a:pt x="487905"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896508" y="3205958"/>
        <a:ext cx="24395" cy="24395"/>
      </dsp:txXfrm>
    </dsp:sp>
    <dsp:sp modelId="{BAA335FF-1E8C-4C1C-96AF-C5FB7D76650A}">
      <dsp:nvSpPr>
        <dsp:cNvPr id="0" name=""/>
        <dsp:cNvSpPr/>
      </dsp:nvSpPr>
      <dsp:spPr>
        <a:xfrm>
          <a:off x="4152656" y="2799058"/>
          <a:ext cx="1679987" cy="839993"/>
        </a:xfrm>
        <a:prstGeom prst="roundRect">
          <a:avLst>
            <a:gd name="adj" fmla="val 10000"/>
          </a:avLst>
        </a:prstGeom>
        <a:solidFill>
          <a:schemeClr val="accent3">
            <a:lumMod val="5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Remove Restrictions</a:t>
          </a:r>
        </a:p>
      </dsp:txBody>
      <dsp:txXfrm>
        <a:off x="4177259" y="2823661"/>
        <a:ext cx="1630781" cy="790787"/>
      </dsp:txXfrm>
    </dsp:sp>
    <dsp:sp modelId="{AAF6B652-15B4-410D-882B-B54EAC279444}">
      <dsp:nvSpPr>
        <dsp:cNvPr id="0" name=""/>
        <dsp:cNvSpPr/>
      </dsp:nvSpPr>
      <dsp:spPr>
        <a:xfrm rot="4718731">
          <a:off x="1058344" y="3393242"/>
          <a:ext cx="1548066" cy="26630"/>
        </a:xfrm>
        <a:custGeom>
          <a:avLst/>
          <a:gdLst/>
          <a:ahLst/>
          <a:cxnLst/>
          <a:rect l="0" t="0" r="0" b="0"/>
          <a:pathLst>
            <a:path>
              <a:moveTo>
                <a:pt x="0" y="13315"/>
              </a:moveTo>
              <a:lnTo>
                <a:pt x="1548066"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1793675" y="3367856"/>
        <a:ext cx="77403" cy="77403"/>
      </dsp:txXfrm>
    </dsp:sp>
    <dsp:sp modelId="{4FAB657F-020A-43D6-AA62-59C3413211E0}">
      <dsp:nvSpPr>
        <dsp:cNvPr id="0" name=""/>
        <dsp:cNvSpPr/>
      </dsp:nvSpPr>
      <dsp:spPr>
        <a:xfrm>
          <a:off x="1984767" y="3745445"/>
          <a:ext cx="1679987" cy="839993"/>
        </a:xfrm>
        <a:prstGeom prst="roundRect">
          <a:avLst>
            <a:gd name="adj" fmla="val 10000"/>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Infrastructure [Fiscal]</a:t>
          </a:r>
          <a:endParaRPr lang="en-SG" sz="1900" kern="1200" dirty="0"/>
        </a:p>
      </dsp:txBody>
      <dsp:txXfrm>
        <a:off x="2009370" y="3770048"/>
        <a:ext cx="1630781" cy="790787"/>
      </dsp:txXfrm>
    </dsp:sp>
    <dsp:sp modelId="{943B47DD-6DBD-4469-8498-E2EC600FD1DB}">
      <dsp:nvSpPr>
        <dsp:cNvPr id="0" name=""/>
        <dsp:cNvSpPr/>
      </dsp:nvSpPr>
      <dsp:spPr>
        <a:xfrm rot="21528159">
          <a:off x="3664701" y="4147027"/>
          <a:ext cx="488008" cy="26630"/>
        </a:xfrm>
        <a:custGeom>
          <a:avLst/>
          <a:gdLst/>
          <a:ahLst/>
          <a:cxnLst/>
          <a:rect l="0" t="0" r="0" b="0"/>
          <a:pathLst>
            <a:path>
              <a:moveTo>
                <a:pt x="0" y="13315"/>
              </a:moveTo>
              <a:lnTo>
                <a:pt x="488008"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3896505" y="4148143"/>
        <a:ext cx="24400" cy="24400"/>
      </dsp:txXfrm>
    </dsp:sp>
    <dsp:sp modelId="{E1F7FCD4-61CD-4434-BC7D-0CF2E0406895}">
      <dsp:nvSpPr>
        <dsp:cNvPr id="0" name=""/>
        <dsp:cNvSpPr/>
      </dsp:nvSpPr>
      <dsp:spPr>
        <a:xfrm>
          <a:off x="4152656" y="3735247"/>
          <a:ext cx="1679987" cy="839993"/>
        </a:xfrm>
        <a:prstGeom prst="roundRect">
          <a:avLst>
            <a:gd name="adj" fmla="val 10000"/>
          </a:avLst>
        </a:prstGeom>
        <a:solidFill>
          <a:schemeClr val="tx2">
            <a:lumMod val="40000"/>
            <a:lumOff val="6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Ramp-up Spending?</a:t>
          </a:r>
          <a:endParaRPr lang="en-SG" sz="1900" kern="1200" dirty="0"/>
        </a:p>
      </dsp:txBody>
      <dsp:txXfrm>
        <a:off x="4177259" y="3759850"/>
        <a:ext cx="1630781" cy="790787"/>
      </dsp:txXfrm>
    </dsp:sp>
    <dsp:sp modelId="{6C951F11-9021-49A5-ABA1-A6C7FA313E9D}">
      <dsp:nvSpPr>
        <dsp:cNvPr id="0" name=""/>
        <dsp:cNvSpPr/>
      </dsp:nvSpPr>
      <dsp:spPr>
        <a:xfrm rot="4977244">
          <a:off x="590048" y="3867305"/>
          <a:ext cx="2484657" cy="26630"/>
        </a:xfrm>
        <a:custGeom>
          <a:avLst/>
          <a:gdLst/>
          <a:ahLst/>
          <a:cxnLst/>
          <a:rect l="0" t="0" r="0" b="0"/>
          <a:pathLst>
            <a:path>
              <a:moveTo>
                <a:pt x="0" y="13315"/>
              </a:moveTo>
              <a:lnTo>
                <a:pt x="2484657"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SG" sz="900" kern="1200"/>
        </a:p>
      </dsp:txBody>
      <dsp:txXfrm>
        <a:off x="1770261" y="3818504"/>
        <a:ext cx="124232" cy="124232"/>
      </dsp:txXfrm>
    </dsp:sp>
    <dsp:sp modelId="{5C0C9A15-066A-4358-857F-2FE451D1D1BE}">
      <dsp:nvSpPr>
        <dsp:cNvPr id="0" name=""/>
        <dsp:cNvSpPr/>
      </dsp:nvSpPr>
      <dsp:spPr>
        <a:xfrm>
          <a:off x="1984767" y="4693571"/>
          <a:ext cx="1679987" cy="839993"/>
        </a:xfrm>
        <a:prstGeom prst="roundRect">
          <a:avLst>
            <a:gd name="adj" fmla="val 10000"/>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Tax Cuts [Fiscal]</a:t>
          </a:r>
          <a:endParaRPr lang="en-SG" sz="1900" kern="1200" dirty="0"/>
        </a:p>
      </dsp:txBody>
      <dsp:txXfrm>
        <a:off x="2009370" y="4718174"/>
        <a:ext cx="1630781" cy="790787"/>
      </dsp:txXfrm>
    </dsp:sp>
    <dsp:sp modelId="{4F6346DF-12AF-425B-BDDB-DFC5FFAB8330}">
      <dsp:nvSpPr>
        <dsp:cNvPr id="0" name=""/>
        <dsp:cNvSpPr/>
      </dsp:nvSpPr>
      <dsp:spPr>
        <a:xfrm rot="21564005">
          <a:off x="3664741" y="5097724"/>
          <a:ext cx="482955" cy="26630"/>
        </a:xfrm>
        <a:custGeom>
          <a:avLst/>
          <a:gdLst/>
          <a:ahLst/>
          <a:cxnLst/>
          <a:rect l="0" t="0" r="0" b="0"/>
          <a:pathLst>
            <a:path>
              <a:moveTo>
                <a:pt x="0" y="13315"/>
              </a:moveTo>
              <a:lnTo>
                <a:pt x="482955"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3894145" y="5098965"/>
        <a:ext cx="24147" cy="24147"/>
      </dsp:txXfrm>
    </dsp:sp>
    <dsp:sp modelId="{B33748C4-E4E3-4592-BBBF-849CC6FDC62F}">
      <dsp:nvSpPr>
        <dsp:cNvPr id="0" name=""/>
        <dsp:cNvSpPr/>
      </dsp:nvSpPr>
      <dsp:spPr>
        <a:xfrm>
          <a:off x="4147684" y="4688514"/>
          <a:ext cx="1679987" cy="839993"/>
        </a:xfrm>
        <a:prstGeom prst="roundRect">
          <a:avLst>
            <a:gd name="adj" fmla="val 10000"/>
          </a:avLst>
        </a:prstGeom>
        <a:solidFill>
          <a:schemeClr val="tx2">
            <a:lumMod val="40000"/>
            <a:lumOff val="6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Extend Tax Cuts</a:t>
          </a:r>
          <a:endParaRPr lang="en-SG" sz="1900" kern="1200" dirty="0"/>
        </a:p>
      </dsp:txBody>
      <dsp:txXfrm>
        <a:off x="4172287" y="4713117"/>
        <a:ext cx="1630781" cy="790787"/>
      </dsp:txXfrm>
    </dsp:sp>
    <dsp:sp modelId="{A9BF1673-E65E-4F97-BA53-9890471C2C5D}">
      <dsp:nvSpPr>
        <dsp:cNvPr id="0" name=""/>
        <dsp:cNvSpPr/>
      </dsp:nvSpPr>
      <dsp:spPr>
        <a:xfrm rot="17018675">
          <a:off x="1186376" y="2006590"/>
          <a:ext cx="1292001" cy="26630"/>
        </a:xfrm>
        <a:custGeom>
          <a:avLst/>
          <a:gdLst/>
          <a:ahLst/>
          <a:cxnLst/>
          <a:rect l="0" t="0" r="0" b="0"/>
          <a:pathLst>
            <a:path>
              <a:moveTo>
                <a:pt x="0" y="13315"/>
              </a:moveTo>
              <a:lnTo>
                <a:pt x="1292001"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1800077" y="1987605"/>
        <a:ext cx="64600" cy="64600"/>
      </dsp:txXfrm>
    </dsp:sp>
    <dsp:sp modelId="{AA217B9D-CDDB-45D5-A23A-90714B36C923}">
      <dsp:nvSpPr>
        <dsp:cNvPr id="0" name=""/>
        <dsp:cNvSpPr/>
      </dsp:nvSpPr>
      <dsp:spPr>
        <a:xfrm>
          <a:off x="1984767" y="972139"/>
          <a:ext cx="1679987" cy="839993"/>
        </a:xfrm>
        <a:prstGeom prst="roundRect">
          <a:avLst>
            <a:gd name="adj" fmla="val 10000"/>
          </a:avLst>
        </a:prstGeom>
        <a:solidFill>
          <a:schemeClr val="accent6">
            <a:lumMod val="75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Ukraine [Conflict]</a:t>
          </a:r>
          <a:endParaRPr lang="en-SG" sz="1900" kern="1200" dirty="0"/>
        </a:p>
      </dsp:txBody>
      <dsp:txXfrm>
        <a:off x="2009370" y="996742"/>
        <a:ext cx="1630781" cy="790787"/>
      </dsp:txXfrm>
    </dsp:sp>
    <dsp:sp modelId="{2232A47B-DEEF-4A55-B66C-7FE02301FE6C}">
      <dsp:nvSpPr>
        <dsp:cNvPr id="0" name=""/>
        <dsp:cNvSpPr/>
      </dsp:nvSpPr>
      <dsp:spPr>
        <a:xfrm rot="49262">
          <a:off x="3664728" y="1382487"/>
          <a:ext cx="511759" cy="26630"/>
        </a:xfrm>
        <a:custGeom>
          <a:avLst/>
          <a:gdLst/>
          <a:ahLst/>
          <a:cxnLst/>
          <a:rect l="0" t="0" r="0" b="0"/>
          <a:pathLst>
            <a:path>
              <a:moveTo>
                <a:pt x="0" y="13315"/>
              </a:moveTo>
              <a:lnTo>
                <a:pt x="511759"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3907814" y="1383008"/>
        <a:ext cx="25587" cy="25587"/>
      </dsp:txXfrm>
    </dsp:sp>
    <dsp:sp modelId="{8D582D28-8A8A-49E4-ADCA-EAD9B750CC18}">
      <dsp:nvSpPr>
        <dsp:cNvPr id="0" name=""/>
        <dsp:cNvSpPr/>
      </dsp:nvSpPr>
      <dsp:spPr>
        <a:xfrm>
          <a:off x="4176462" y="979472"/>
          <a:ext cx="1679987" cy="839993"/>
        </a:xfrm>
        <a:prstGeom prst="roundRect">
          <a:avLst>
            <a:gd name="adj" fmla="val 10000"/>
          </a:avLst>
        </a:prstGeom>
        <a:solidFill>
          <a:schemeClr val="bg2">
            <a:lumMod val="75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Pull/Cut Aid</a:t>
          </a:r>
          <a:endParaRPr lang="en-SG" sz="1900" kern="1200" dirty="0"/>
        </a:p>
      </dsp:txBody>
      <dsp:txXfrm>
        <a:off x="4201065" y="1004075"/>
        <a:ext cx="1630781" cy="790787"/>
      </dsp:txXfrm>
    </dsp:sp>
    <dsp:sp modelId="{6CFDA4CC-A84A-4762-AD4F-F8D91F8E8807}">
      <dsp:nvSpPr>
        <dsp:cNvPr id="0" name=""/>
        <dsp:cNvSpPr/>
      </dsp:nvSpPr>
      <dsp:spPr>
        <a:xfrm rot="18699317">
          <a:off x="1603097" y="2463050"/>
          <a:ext cx="458560" cy="26630"/>
        </a:xfrm>
        <a:custGeom>
          <a:avLst/>
          <a:gdLst/>
          <a:ahLst/>
          <a:cxnLst/>
          <a:rect l="0" t="0" r="0" b="0"/>
          <a:pathLst>
            <a:path>
              <a:moveTo>
                <a:pt x="0" y="13315"/>
              </a:moveTo>
              <a:lnTo>
                <a:pt x="458560"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1820913" y="2464902"/>
        <a:ext cx="22928" cy="22928"/>
      </dsp:txXfrm>
    </dsp:sp>
    <dsp:sp modelId="{2877DDEA-B1F4-4A08-824F-6CDAB756F2AF}">
      <dsp:nvSpPr>
        <dsp:cNvPr id="0" name=""/>
        <dsp:cNvSpPr/>
      </dsp:nvSpPr>
      <dsp:spPr>
        <a:xfrm>
          <a:off x="1984767" y="1885061"/>
          <a:ext cx="1679987" cy="839993"/>
        </a:xfrm>
        <a:prstGeom prst="roundRect">
          <a:avLst>
            <a:gd name="adj" fmla="val 10000"/>
          </a:avLst>
        </a:prstGeom>
        <a:solidFill>
          <a:schemeClr val="accent6">
            <a:lumMod val="75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Gaza [Conflict]</a:t>
          </a:r>
          <a:endParaRPr lang="en-SG" sz="1900" kern="1200" dirty="0"/>
        </a:p>
      </dsp:txBody>
      <dsp:txXfrm>
        <a:off x="2009370" y="1909664"/>
        <a:ext cx="1630781" cy="790787"/>
      </dsp:txXfrm>
    </dsp:sp>
    <dsp:sp modelId="{B2DE1504-8453-4D75-A702-8E06D81E412B}">
      <dsp:nvSpPr>
        <dsp:cNvPr id="0" name=""/>
        <dsp:cNvSpPr/>
      </dsp:nvSpPr>
      <dsp:spPr>
        <a:xfrm rot="1354">
          <a:off x="3664754" y="2291843"/>
          <a:ext cx="511707" cy="26630"/>
        </a:xfrm>
        <a:custGeom>
          <a:avLst/>
          <a:gdLst/>
          <a:ahLst/>
          <a:cxnLst/>
          <a:rect l="0" t="0" r="0" b="0"/>
          <a:pathLst>
            <a:path>
              <a:moveTo>
                <a:pt x="0" y="13315"/>
              </a:moveTo>
              <a:lnTo>
                <a:pt x="511707"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3907815" y="2292366"/>
        <a:ext cx="25585" cy="25585"/>
      </dsp:txXfrm>
    </dsp:sp>
    <dsp:sp modelId="{760624F3-05A8-41CE-9A2E-521183127020}">
      <dsp:nvSpPr>
        <dsp:cNvPr id="0" name=""/>
        <dsp:cNvSpPr/>
      </dsp:nvSpPr>
      <dsp:spPr>
        <a:xfrm>
          <a:off x="4176462" y="1885262"/>
          <a:ext cx="1679987" cy="839993"/>
        </a:xfrm>
        <a:prstGeom prst="roundRect">
          <a:avLst>
            <a:gd name="adj" fmla="val 10000"/>
          </a:avLst>
        </a:prstGeom>
        <a:solidFill>
          <a:schemeClr val="accent5">
            <a:lumMod val="60000"/>
            <a:lumOff val="4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Uncertain  Israel-Saudi Dynamics</a:t>
          </a:r>
          <a:endParaRPr lang="en-SG" sz="1900" kern="1200" dirty="0"/>
        </a:p>
      </dsp:txBody>
      <dsp:txXfrm>
        <a:off x="4201065" y="1909865"/>
        <a:ext cx="1630781" cy="7907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A653D1-8946-4389-9F0A-657B51792DB0}">
      <dsp:nvSpPr>
        <dsp:cNvPr id="0" name=""/>
        <dsp:cNvSpPr/>
      </dsp:nvSpPr>
      <dsp:spPr>
        <a:xfrm>
          <a:off x="574764" y="206740"/>
          <a:ext cx="2100414" cy="729446"/>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0D1B87-7CE6-4F3D-9936-01F5ABEAEE38}">
      <dsp:nvSpPr>
        <dsp:cNvPr id="0" name=""/>
        <dsp:cNvSpPr/>
      </dsp:nvSpPr>
      <dsp:spPr>
        <a:xfrm>
          <a:off x="1475606" y="1881507"/>
          <a:ext cx="374166" cy="260516"/>
        </a:xfrm>
        <a:prstGeom prst="downArrow">
          <a:avLst/>
        </a:prstGeom>
        <a:solidFill>
          <a:schemeClr val="accent1">
            <a:tint val="60000"/>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A84283-A37B-4ACD-970E-7AAC87D8605B}">
      <dsp:nvSpPr>
        <dsp:cNvPr id="0" name=""/>
        <dsp:cNvSpPr/>
      </dsp:nvSpPr>
      <dsp:spPr>
        <a:xfrm>
          <a:off x="979180" y="2209516"/>
          <a:ext cx="1613098" cy="792608"/>
        </a:xfrm>
        <a:prstGeom prst="rect">
          <a:avLst/>
        </a:prstGeom>
        <a:solidFill>
          <a:srgbClr val="0070C0"/>
        </a:solid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a:solidFill>
                <a:schemeClr val="bg1">
                  <a:lumMod val="85000"/>
                </a:schemeClr>
              </a:solidFill>
            </a:rPr>
            <a:t> </a:t>
          </a:r>
          <a:r>
            <a:rPr lang="en-US" sz="1800" b="0" kern="1200" dirty="0">
              <a:solidFill>
                <a:schemeClr val="bg1">
                  <a:lumMod val="85000"/>
                </a:schemeClr>
              </a:solidFill>
            </a:rPr>
            <a:t>Near-term USD  Resilience</a:t>
          </a:r>
          <a:endParaRPr lang="en-SG" sz="1800" b="0" kern="1200" dirty="0">
            <a:solidFill>
              <a:schemeClr val="bg1">
                <a:lumMod val="85000"/>
              </a:schemeClr>
            </a:solidFill>
          </a:endParaRPr>
        </a:p>
      </dsp:txBody>
      <dsp:txXfrm>
        <a:off x="979180" y="2209516"/>
        <a:ext cx="1613098" cy="792608"/>
      </dsp:txXfrm>
    </dsp:sp>
    <dsp:sp modelId="{47167D91-6C70-413B-8737-6D5767C24AC1}">
      <dsp:nvSpPr>
        <dsp:cNvPr id="0" name=""/>
        <dsp:cNvSpPr/>
      </dsp:nvSpPr>
      <dsp:spPr>
        <a:xfrm>
          <a:off x="1338403" y="936186"/>
          <a:ext cx="732702" cy="732702"/>
        </a:xfrm>
        <a:prstGeom prst="ellips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a:t>Elevated  Global Threats</a:t>
          </a:r>
          <a:endParaRPr lang="en-SG" sz="900" b="1" kern="1200" dirty="0"/>
        </a:p>
      </dsp:txBody>
      <dsp:txXfrm>
        <a:off x="1445705" y="1043488"/>
        <a:ext cx="518098" cy="518098"/>
      </dsp:txXfrm>
    </dsp:sp>
    <dsp:sp modelId="{DA9CBDCE-C034-430B-BC7E-1058E94D598A}">
      <dsp:nvSpPr>
        <dsp:cNvPr id="0" name=""/>
        <dsp:cNvSpPr/>
      </dsp:nvSpPr>
      <dsp:spPr>
        <a:xfrm>
          <a:off x="831662" y="275411"/>
          <a:ext cx="732702" cy="732702"/>
        </a:xfrm>
        <a:prstGeom prst="ellipse">
          <a:avLst/>
        </a:prstGeom>
        <a:solidFill>
          <a:srgbClr val="00B05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a:t>Weaker EUR</a:t>
          </a:r>
          <a:endParaRPr lang="en-SG" sz="900" b="1" kern="1200" dirty="0"/>
        </a:p>
      </dsp:txBody>
      <dsp:txXfrm>
        <a:off x="938964" y="382713"/>
        <a:ext cx="518098" cy="518098"/>
      </dsp:txXfrm>
    </dsp:sp>
    <dsp:sp modelId="{884CB265-E666-41FC-ACA1-1CC46954382F}">
      <dsp:nvSpPr>
        <dsp:cNvPr id="0" name=""/>
        <dsp:cNvSpPr/>
      </dsp:nvSpPr>
      <dsp:spPr>
        <a:xfrm>
          <a:off x="1715566" y="203403"/>
          <a:ext cx="732702" cy="732702"/>
        </a:xfrm>
        <a:prstGeom prst="ellipse">
          <a:avLst/>
        </a:prstGeom>
        <a:solidFill>
          <a:srgbClr val="C0000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a:t>Weaker CNH, AXJ &amp; MXN</a:t>
          </a:r>
          <a:endParaRPr lang="en-SG" sz="900" b="1" kern="1200" dirty="0"/>
        </a:p>
      </dsp:txBody>
      <dsp:txXfrm>
        <a:off x="1822868" y="310705"/>
        <a:ext cx="518098" cy="518098"/>
      </dsp:txXfrm>
    </dsp:sp>
    <dsp:sp modelId="{224BD57D-9CDC-4585-8EFB-D06299AAE36C}">
      <dsp:nvSpPr>
        <dsp:cNvPr id="0" name=""/>
        <dsp:cNvSpPr/>
      </dsp:nvSpPr>
      <dsp:spPr>
        <a:xfrm>
          <a:off x="504060" y="193918"/>
          <a:ext cx="2279519" cy="1677142"/>
        </a:xfrm>
        <a:prstGeom prst="funnel">
          <a:avLst/>
        </a:prstGeom>
        <a:solidFill>
          <a:schemeClr val="lt1">
            <a:alpha val="40000"/>
            <a:hueOff val="0"/>
            <a:satOff val="0"/>
            <a:lumOff val="0"/>
            <a:alphaOff val="0"/>
          </a:schemeClr>
        </a:solidFill>
        <a:ln w="12700" cap="sq"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SG"/>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CB01EE5-8E9E-44F1-B695-F809843D2740}" type="datetimeFigureOut">
              <a:rPr lang="en-SG" smtClean="0"/>
              <a:t>14/11/2024</a:t>
            </a:fld>
            <a:endParaRPr lang="en-SG"/>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SG"/>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SG"/>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22D11A1-CF3F-4D4E-A04F-09E794495165}" type="slidenum">
              <a:rPr lang="en-SG" smtClean="0"/>
              <a:t>‹#›</a:t>
            </a:fld>
            <a:endParaRPr lang="en-SG"/>
          </a:p>
        </p:txBody>
      </p:sp>
    </p:spTree>
    <p:extLst>
      <p:ext uri="{BB962C8B-B14F-4D97-AF65-F5344CB8AC3E}">
        <p14:creationId xmlns:p14="http://schemas.microsoft.com/office/powerpoint/2010/main" val="1246434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dirty="0" smtClean="0"/>
              <a:t>Good afternoon.</a:t>
            </a:r>
            <a:r>
              <a:rPr lang="en-US" baseline="0" dirty="0" smtClean="0"/>
              <a:t> </a:t>
            </a:r>
            <a:r>
              <a:rPr lang="en-US" dirty="0" smtClean="0"/>
              <a:t>First and foremost,</a:t>
            </a:r>
            <a:r>
              <a:rPr lang="en-US" baseline="0" dirty="0" smtClean="0"/>
              <a:t> thank you for your time to tune in. For those who tuned into the very entertaining US presidential Trump-Harris Debate yesterday, I certainly cannot provide higher entertainment value but I will aim to be more informative. </a:t>
            </a:r>
          </a:p>
          <a:p>
            <a:r>
              <a:rPr lang="en-US" baseline="0" dirty="0" smtClean="0"/>
              <a:t>Once again, I am BH, I am one of the macro economist, Asia Oceania Treasury Department of Mizuho Bank.</a:t>
            </a:r>
          </a:p>
          <a:p>
            <a:r>
              <a:rPr lang="en-US" baseline="0" dirty="0" smtClean="0"/>
              <a:t>For those who joining us for the first time, thank you for joining me today and for those who are tuning in after our June update, welcome back as well. </a:t>
            </a:r>
          </a:p>
          <a:p>
            <a:r>
              <a:rPr lang="en-US" dirty="0" smtClean="0"/>
              <a:t>During</a:t>
            </a:r>
            <a:r>
              <a:rPr lang="en-US" baseline="0" dirty="0" smtClean="0"/>
              <a:t> this webinar, I will be giving a quick update on the upcoming FOMC next week, while I am allocated 30mins, I will just try to take around 20-25 </a:t>
            </a:r>
            <a:r>
              <a:rPr lang="en-US" baseline="0" dirty="0" err="1" smtClean="0"/>
              <a:t>mins</a:t>
            </a:r>
            <a:r>
              <a:rPr lang="en-US" baseline="0" dirty="0" smtClean="0"/>
              <a:t> and leave some time for Q and A which is done through the chat box as I am told by the organizers. After that, I will pass on to Kiyota-san who is one of Mizuho’s many sales product expert who will brief you about </a:t>
            </a:r>
            <a:r>
              <a:rPr lang="en-US" baseline="0" dirty="0" err="1" smtClean="0"/>
              <a:t>Fxweb</a:t>
            </a:r>
            <a:r>
              <a:rPr lang="en-US" baseline="0" dirty="0" smtClean="0"/>
              <a:t>. </a:t>
            </a:r>
          </a:p>
        </p:txBody>
      </p:sp>
      <p:sp>
        <p:nvSpPr>
          <p:cNvPr id="4" name="Slide Number Placeholder 3"/>
          <p:cNvSpPr>
            <a:spLocks noGrp="1"/>
          </p:cNvSpPr>
          <p:nvPr>
            <p:ph type="sldNum" sz="quarter" idx="10"/>
          </p:nvPr>
        </p:nvSpPr>
        <p:spPr/>
        <p:txBody>
          <a:bodyPr/>
          <a:lstStyle/>
          <a:p>
            <a:fld id="{91AA9BE4-5103-0B4A-B9FD-498748EB1049}"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884364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10</a:t>
            </a:fld>
            <a:endParaRPr lang="en-US" dirty="0"/>
          </a:p>
        </p:txBody>
      </p:sp>
    </p:spTree>
    <p:extLst>
      <p:ext uri="{BB962C8B-B14F-4D97-AF65-F5344CB8AC3E}">
        <p14:creationId xmlns:p14="http://schemas.microsoft.com/office/powerpoint/2010/main" val="2288305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dirty="0" smtClean="0">
                <a:solidFill>
                  <a:srgbClr val="000000"/>
                </a:solidFill>
                <a:latin typeface="Calibri" panose="020F0502020204030204" pitchFamily="34" charset="0"/>
              </a:rPr>
              <a:t>China has announced a RMB10trn relief plan to address hidden local debt following a week-long session of the Standing Committee of the National People’s Congress. However, the market reaction was tepid, as 1) the plan granted an increase of RMB6trn in local government debt quota, aligning with earlier reports from Reuters and </a:t>
            </a:r>
            <a:r>
              <a:rPr lang="en-US" dirty="0" err="1" smtClean="0">
                <a:solidFill>
                  <a:srgbClr val="000000"/>
                </a:solidFill>
                <a:latin typeface="Calibri" panose="020F0502020204030204" pitchFamily="34" charset="0"/>
              </a:rPr>
              <a:t>Caixin</a:t>
            </a:r>
            <a:r>
              <a:rPr lang="en-US" dirty="0" smtClean="0">
                <a:solidFill>
                  <a:srgbClr val="000000"/>
                </a:solidFill>
                <a:latin typeface="Calibri" panose="020F0502020204030204" pitchFamily="34" charset="0"/>
              </a:rPr>
              <a:t>; 2) the package lacks additional support for the property market or domestic consumption; and 3) there is no support mentioned at the central level. </a:t>
            </a:r>
          </a:p>
          <a:p>
            <a:r>
              <a:rPr lang="en-US" dirty="0" smtClean="0">
                <a:solidFill>
                  <a:srgbClr val="000000"/>
                </a:solidFill>
                <a:latin typeface="Calibri" panose="020F0502020204030204" pitchFamily="34" charset="0"/>
              </a:rPr>
              <a:t>Additionally, the government acknowledged only RMB14.3trn of hidden local debt, significantly lower than market and IMF estimates.</a:t>
            </a:r>
            <a:endParaRPr lang="en-SG"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&lt;30% of LGFV debt qualified as implicit local debt </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Furthermore, the Ministry of Finance acknowledged only RMB14.3trn of hidden local debt, significantly lower than market estimates. Hidden debt is primarily raised through local government financing vehicles (LGFVs), with estimates on the size of LGFV debt varying between RMB40trn to RMB65trn. According to the latest data from nearly 2,600 LGFVs available on Wind, the interest-bearing liabilities of LGFVs amounted to RMB49.9trn at the end of 1H24. </a:t>
            </a:r>
            <a:endParaRPr lang="en-US" dirty="0" smtClean="0">
              <a:solidFill>
                <a:srgbClr val="000000"/>
              </a:solidFill>
              <a:latin typeface="Calibri" panose="020F0502020204030204" pitchFamily="34" charset="0"/>
            </a:endParaRPr>
          </a:p>
          <a:p>
            <a:endParaRPr lang="en-US" dirty="0" smtClean="0">
              <a:solidFill>
                <a:srgbClr val="000000"/>
              </a:solidFill>
              <a:latin typeface="Calibri" panose="020F0502020204030204" pitchFamily="34" charset="0"/>
            </a:endParaRPr>
          </a:p>
          <a:p>
            <a:r>
              <a:rPr lang="en-US" dirty="0" smtClean="0">
                <a:solidFill>
                  <a:srgbClr val="000000"/>
                </a:solidFill>
                <a:latin typeface="Calibri" panose="020F0502020204030204" pitchFamily="34" charset="0"/>
              </a:rPr>
              <a:t> Using company data gathered from Wind, we estimate that the interest-bearing liabilities of China’s local government financing vehicles (LGFVs) totaled RMB49.9trn at the end of 1H24, with 50-55% of these entities not having sufficient cash to over their maturing debt. </a:t>
            </a:r>
          </a:p>
          <a:p>
            <a:endParaRPr lang="en-SG" dirty="0" smtClean="0">
              <a:solidFill>
                <a:srgbClr val="000000"/>
              </a:solidFill>
              <a:latin typeface="Calibri" panose="020F0502020204030204" pitchFamily="34" charset="0"/>
            </a:endParaRPr>
          </a:p>
          <a:p>
            <a:r>
              <a:rPr lang="en-US" dirty="0" smtClean="0">
                <a:solidFill>
                  <a:srgbClr val="000000"/>
                </a:solidFill>
                <a:latin typeface="Calibri" panose="020F0502020204030204" pitchFamily="34" charset="0"/>
              </a:rPr>
              <a:t>While the debt swap plan may not fully resolve LGFV debt issues, we continue to anticipate further fiscal support targeting domestic consumption in the coming months, especially given the challenging trade outlook during Mr. Trump’s second term as the US president. </a:t>
            </a:r>
          </a:p>
          <a:p>
            <a:endParaRPr lang="en-US" sz="1200" b="0" i="0" u="none" strike="noStrike" kern="1200" baseline="0" dirty="0" smtClean="0">
              <a:solidFill>
                <a:srgbClr val="000000"/>
              </a:solidFill>
              <a:latin typeface="Calibri" panose="020F0502020204030204" pitchFamily="34" charset="0"/>
              <a:ea typeface="+mn-ea"/>
              <a:cs typeface="+mn-cs"/>
            </a:endParaRPr>
          </a:p>
          <a:p>
            <a:r>
              <a:rPr lang="en-US" sz="1200" b="0" i="0" u="none" strike="noStrike" kern="1200" baseline="0" dirty="0" smtClean="0">
                <a:solidFill>
                  <a:schemeClr val="tx1"/>
                </a:solidFill>
                <a:latin typeface="+mn-lt"/>
                <a:ea typeface="+mn-ea"/>
                <a:cs typeface="+mn-cs"/>
              </a:rPr>
              <a:t>Minister Lan has also indicated substantial room for increasing the fiscal deficit at the central level, with several additional measures to be rolled out soon, including issuing special sovereign bonds to replenish national bank capital and funding a wider range of projects with special local government bonds. Note that authorities have already issued guidelines for acquiring undeveloped or idle land from developers with special local government bonds.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11</a:t>
            </a:fld>
            <a:endParaRPr lang="en-US" dirty="0"/>
          </a:p>
        </p:txBody>
      </p:sp>
    </p:spTree>
    <p:extLst>
      <p:ext uri="{BB962C8B-B14F-4D97-AF65-F5344CB8AC3E}">
        <p14:creationId xmlns:p14="http://schemas.microsoft.com/office/powerpoint/2010/main" val="24739245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85650" indent="-285650">
              <a:buFontTx/>
              <a:buChar char="-"/>
            </a:pPr>
            <a:r>
              <a:rPr lang="en-US" dirty="0" smtClean="0"/>
              <a:t>First, I will touch on Trump</a:t>
            </a:r>
            <a:r>
              <a:rPr lang="en-US" baseline="0" dirty="0" smtClean="0"/>
              <a:t> 2.0., the elections may be still some time away but as the months pass markets will increasingly price in the odds of trump 2.0 especially towards the end of the year</a:t>
            </a:r>
            <a:endParaRPr lang="en-SG" baseline="0" dirty="0" smtClean="0"/>
          </a:p>
          <a:p>
            <a:pPr marL="285650" indent="-285650">
              <a:buFontTx/>
              <a:buChar char="-"/>
            </a:pPr>
            <a:r>
              <a:rPr lang="en-SG" baseline="0" dirty="0" smtClean="0"/>
              <a:t>On acknowledge the risk created by Donald </a:t>
            </a:r>
            <a:r>
              <a:rPr lang="en-SG" baseline="0" dirty="0" err="1" smtClean="0"/>
              <a:t>trum</a:t>
            </a:r>
            <a:r>
              <a:rPr lang="en-SG" baseline="0" dirty="0" smtClean="0"/>
              <a:t>, it is one thing for some to dislike Trump but that does not should not allow us to dismiss the risks of him being re-elected or discount the probability that he may again become the next US president. </a:t>
            </a:r>
          </a:p>
          <a:p>
            <a:pPr marL="285650" marR="0" lvl="0" indent="-285650" algn="l" defTabSz="914400" rtl="0" eaLnBrk="1" fontAlgn="auto" latinLnBrk="0" hangingPunct="1">
              <a:lnSpc>
                <a:spcPct val="100000"/>
              </a:lnSpc>
              <a:spcBef>
                <a:spcPts val="0"/>
              </a:spcBef>
              <a:spcAft>
                <a:spcPts val="0"/>
              </a:spcAft>
              <a:buClrTx/>
              <a:buSzTx/>
              <a:buFontTx/>
              <a:buChar char="-"/>
              <a:tabLst/>
              <a:defRPr/>
            </a:pPr>
            <a:r>
              <a:rPr lang="en-US" baseline="0" dirty="0" smtClean="0"/>
              <a:t>Today, I will stick to a macro focus, I will not be touching on the intricacies of how Trump is leading in the Republican nomination over Haley and the prospects of him facing off against Joe Biden.  </a:t>
            </a:r>
          </a:p>
          <a:p>
            <a:pPr marL="285650" marR="0" lvl="0" indent="-285650" algn="l" defTabSz="914400" rtl="0" eaLnBrk="1" fontAlgn="auto" latinLnBrk="0" hangingPunct="1">
              <a:lnSpc>
                <a:spcPct val="100000"/>
              </a:lnSpc>
              <a:spcBef>
                <a:spcPts val="0"/>
              </a:spcBef>
              <a:spcAft>
                <a:spcPts val="0"/>
              </a:spcAft>
              <a:buClrTx/>
              <a:buSzTx/>
              <a:buFontTx/>
              <a:buChar char="-"/>
              <a:tabLst/>
              <a:defRPr/>
            </a:pPr>
            <a:r>
              <a:rPr lang="en-US" baseline="0" dirty="0" smtClean="0"/>
              <a:t>I will certainly not want to make a fool of myself here especially after I have heard from Vishnu that </a:t>
            </a:r>
            <a:r>
              <a:rPr lang="en-US" baseline="0" dirty="0" err="1" smtClean="0"/>
              <a:t>Kobata</a:t>
            </a:r>
            <a:r>
              <a:rPr lang="en-US" baseline="0" dirty="0" smtClean="0"/>
              <a:t>-san is the geo-political expert in this area.</a:t>
            </a:r>
            <a:endParaRPr lang="en-SG" baseline="0" dirty="0" smtClean="0"/>
          </a:p>
          <a:p>
            <a:pPr marL="285650" indent="-285650">
              <a:buFontTx/>
              <a:buChar char="-"/>
            </a:pPr>
            <a:r>
              <a:rPr lang="en-US" baseline="0" dirty="0" smtClean="0"/>
              <a:t>What we will focus on is Donald Trump’s potential impact on USD and concentrate on potential economic policies and market implications.</a:t>
            </a:r>
          </a:p>
          <a:p>
            <a:pPr marL="285650" indent="-285650">
              <a:buFontTx/>
              <a:buChar char="-"/>
            </a:pPr>
            <a:r>
              <a:rPr lang="en-US" baseline="0" dirty="0" smtClean="0"/>
              <a:t>On trade, his inclinations to impose higher tariffs on Chines imports as well as widening the base of Chinese imports subjected to tariffs, it is likely to negatively impact the RMB and also have consequent impact on </a:t>
            </a:r>
            <a:r>
              <a:rPr lang="en-US" baseline="0" dirty="0" err="1" smtClean="0"/>
              <a:t>em-asia</a:t>
            </a:r>
            <a:r>
              <a:rPr lang="en-US" baseline="0" dirty="0" smtClean="0"/>
              <a:t> </a:t>
            </a:r>
            <a:r>
              <a:rPr lang="en-US" baseline="0" dirty="0" err="1" smtClean="0"/>
              <a:t>fx</a:t>
            </a:r>
            <a:r>
              <a:rPr lang="en-US" baseline="0" dirty="0" smtClean="0"/>
              <a:t>. </a:t>
            </a:r>
          </a:p>
          <a:p>
            <a:pPr marL="285650" indent="-285650">
              <a:buFontTx/>
              <a:buChar char="-"/>
            </a:pPr>
            <a:r>
              <a:rPr lang="en-US" baseline="0" dirty="0" smtClean="0"/>
              <a:t>Also, higher tariffs which imply higher prices for imports leading to stronger price pressures may help to assist UST yields higher.</a:t>
            </a:r>
          </a:p>
          <a:p>
            <a:pPr marL="285650" indent="-285650">
              <a:buFontTx/>
              <a:buChar char="-"/>
            </a:pPr>
            <a:r>
              <a:rPr lang="en-US" baseline="0" dirty="0" smtClean="0"/>
              <a:t>On Ukraine, Trump has displayed a tendency to want to cut aid to Ukraine and also encourage Russia to ‘do whatever the hell they want’ to any NATO country that doesn’t pay enough. </a:t>
            </a:r>
          </a:p>
          <a:p>
            <a:pPr marL="285650" indent="-285650">
              <a:buFontTx/>
              <a:buChar char="-"/>
            </a:pPr>
            <a:r>
              <a:rPr lang="en-US" baseline="0" dirty="0" smtClean="0"/>
              <a:t>This elevates geo-political threats and destabilizes Europe and weakens prospects of EUR recovery.</a:t>
            </a:r>
          </a:p>
          <a:p>
            <a:pPr marL="285650" indent="-285650">
              <a:buFontTx/>
              <a:buChar char="-"/>
            </a:pPr>
            <a:r>
              <a:rPr lang="en-US" baseline="0" dirty="0" smtClean="0"/>
              <a:t>Europe will need to ponder even more spending on military spending which either diverts spending in other areas or raises fiscal deficits.</a:t>
            </a:r>
          </a:p>
          <a:p>
            <a:pPr marL="285650" indent="-285650">
              <a:buFontTx/>
              <a:buChar char="-"/>
            </a:pPr>
            <a:r>
              <a:rPr lang="en-US" baseline="0" dirty="0" smtClean="0"/>
              <a:t>Similarly, his volatile nature imply that on the </a:t>
            </a:r>
            <a:r>
              <a:rPr lang="en-US" baseline="0" dirty="0" err="1" smtClean="0"/>
              <a:t>gaza</a:t>
            </a:r>
            <a:r>
              <a:rPr lang="en-US" baseline="0" dirty="0" smtClean="0"/>
              <a:t> conflict there Israel-Saudi dynamics may become very uncertain. </a:t>
            </a:r>
          </a:p>
          <a:p>
            <a:pPr marL="285650" indent="-285650">
              <a:buFontTx/>
              <a:buChar char="-"/>
            </a:pPr>
            <a:r>
              <a:rPr lang="en-US" baseline="0" dirty="0" smtClean="0"/>
              <a:t>Turning to energy, he has not appeared to be very green or environmental and as such he may remove restrictions on drilling and encourage already high US production levels. This will lead to near term USD resilience because the US is a net energy exporter while the likes of Europe is a net importer along with a </a:t>
            </a:r>
            <a:r>
              <a:rPr lang="en-US" baseline="0" dirty="0" err="1" smtClean="0"/>
              <a:t>lof</a:t>
            </a:r>
            <a:r>
              <a:rPr lang="en-US" baseline="0" dirty="0" smtClean="0"/>
              <a:t> of countries in our region.</a:t>
            </a:r>
          </a:p>
          <a:p>
            <a:pPr marL="285650" indent="-285650">
              <a:buFontTx/>
              <a:buChar char="-"/>
            </a:pPr>
            <a:r>
              <a:rPr lang="en-US" baseline="0" dirty="0" smtClean="0"/>
              <a:t>As for fiscal policy, he is likely to ramp up infrastructure spending and extend tax cuts, this will lead to higher yields and also a higher term premium because the issuances for infrastructure might be on the longer end. </a:t>
            </a:r>
          </a:p>
          <a:p>
            <a:pPr marL="285650" indent="-285650">
              <a:buFontTx/>
              <a:buChar char="-"/>
            </a:pPr>
            <a:r>
              <a:rPr lang="en-US" baseline="0" dirty="0" smtClean="0"/>
              <a:t>All in, these factor remain a net positive for the USD</a:t>
            </a:r>
          </a:p>
          <a:p>
            <a:pPr marL="285650" indent="-285650">
              <a:buFontTx/>
              <a:buChar char="-"/>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12</a:t>
            </a:fld>
            <a:endParaRPr lang="en-US" dirty="0"/>
          </a:p>
        </p:txBody>
      </p:sp>
    </p:spTree>
    <p:extLst>
      <p:ext uri="{BB962C8B-B14F-4D97-AF65-F5344CB8AC3E}">
        <p14:creationId xmlns:p14="http://schemas.microsoft.com/office/powerpoint/2010/main" val="31225987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C9527-A0C5-FCB8-52AF-85E60433BA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9ED6C6-31CE-69F7-F521-11E7A2190F38}"/>
              </a:ext>
            </a:extLst>
          </p:cNvPr>
          <p:cNvSpPr>
            <a:spLocks noGrp="1" noRot="1" noChangeAspect="1"/>
          </p:cNvSpPr>
          <p:nvPr>
            <p:ph type="sldImg"/>
          </p:nvPr>
        </p:nvSpPr>
        <p:spPr>
          <a:xfrm>
            <a:off x="1181100" y="696913"/>
            <a:ext cx="4648200" cy="3486150"/>
          </a:xfrm>
        </p:spPr>
      </p:sp>
      <p:sp>
        <p:nvSpPr>
          <p:cNvPr id="3" name="Notes Placeholder 2">
            <a:extLst>
              <a:ext uri="{FF2B5EF4-FFF2-40B4-BE49-F238E27FC236}">
                <a16:creationId xmlns:a16="http://schemas.microsoft.com/office/drawing/2014/main" id="{050A247E-28F8-BD49-58EC-4211CDE39802}"/>
              </a:ext>
            </a:extLst>
          </p:cNvPr>
          <p:cNvSpPr>
            <a:spLocks noGrp="1"/>
          </p:cNvSpPr>
          <p:nvPr>
            <p:ph type="body" idx="1"/>
          </p:nvPr>
        </p:nvSpPr>
        <p:spPr/>
        <p:txBody>
          <a:bodyPr/>
          <a:lstStyle/>
          <a:p>
            <a:pPr marL="285650" indent="-285650">
              <a:buFontTx/>
              <a:buChar char="-"/>
            </a:pPr>
            <a:r>
              <a:rPr lang="en-US" dirty="0" smtClean="0"/>
              <a:t>Lastly,</a:t>
            </a:r>
            <a:r>
              <a:rPr lang="en-US" baseline="0" dirty="0" smtClean="0"/>
              <a:t> while we have also acknowledge the tendency for a softer USD, we continue to see threats to one way bearish USD bets.</a:t>
            </a:r>
            <a:endParaRPr lang="en-SG" dirty="0"/>
          </a:p>
        </p:txBody>
      </p:sp>
      <p:sp>
        <p:nvSpPr>
          <p:cNvPr id="4" name="Slide Number Placeholder 3">
            <a:extLst>
              <a:ext uri="{FF2B5EF4-FFF2-40B4-BE49-F238E27FC236}">
                <a16:creationId xmlns:a16="http://schemas.microsoft.com/office/drawing/2014/main" id="{E4A47859-61B4-86C3-21A7-84A3A4B84030}"/>
              </a:ext>
            </a:extLst>
          </p:cNvPr>
          <p:cNvSpPr>
            <a:spLocks noGrp="1"/>
          </p:cNvSpPr>
          <p:nvPr>
            <p:ph type="sldNum" sz="quarter" idx="10"/>
          </p:nvPr>
        </p:nvSpPr>
        <p:spPr/>
        <p:txBody>
          <a:bodyPr/>
          <a:lstStyle/>
          <a:p>
            <a:fld id="{91AA9BE4-5103-0B4A-B9FD-498748EB1049}" type="slidenum">
              <a:rPr lang="en-US" smtClean="0"/>
              <a:pPr/>
              <a:t>13</a:t>
            </a:fld>
            <a:endParaRPr lang="en-US" dirty="0"/>
          </a:p>
        </p:txBody>
      </p:sp>
    </p:spTree>
    <p:extLst>
      <p:ext uri="{BB962C8B-B14F-4D97-AF65-F5344CB8AC3E}">
        <p14:creationId xmlns:p14="http://schemas.microsoft.com/office/powerpoint/2010/main" val="21199208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pPr marL="0" marR="0" lvl="0" indent="0" algn="r" defTabSz="483306" rtl="0" eaLnBrk="1" fontAlgn="auto" latinLnBrk="0" hangingPunct="1">
              <a:lnSpc>
                <a:spcPct val="100000"/>
              </a:lnSpc>
              <a:spcBef>
                <a:spcPts val="0"/>
              </a:spcBef>
              <a:spcAft>
                <a:spcPts val="0"/>
              </a:spcAft>
              <a:buClrTx/>
              <a:buSzTx/>
              <a:buFontTx/>
              <a:buNone/>
              <a:tabLst/>
              <a:defRPr/>
            </a:pPr>
            <a:fld id="{91AA9BE4-5103-0B4A-B9FD-498748EB1049}" type="slidenum">
              <a:rPr kumimoji="0" lang="en-US" sz="1200" b="0" i="0" u="none" strike="noStrike" kern="1200" cap="none" spc="0" normalizeH="0" baseline="0" noProof="0" smtClean="0"/>
              <a:pPr marL="0" marR="0" lvl="0" indent="0" algn="r" defTabSz="483306" rtl="0" eaLnBrk="1" fontAlgn="auto" latinLnBrk="0" hangingPunct="1">
                <a:lnSpc>
                  <a:spcPct val="100000"/>
                </a:lnSpc>
                <a:spcBef>
                  <a:spcPts val="0"/>
                </a:spcBef>
                <a:spcAft>
                  <a:spcPts val="0"/>
                </a:spcAft>
                <a:buClrTx/>
                <a:buSzTx/>
                <a:buFontTx/>
                <a:buNone/>
                <a:tabLst/>
                <a:defRPr/>
              </a:pPr>
              <a:t>14</a:t>
            </a:fld>
            <a:endParaRPr kumimoji="0" lang="en-US" sz="96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1189583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a:p>
        </p:txBody>
      </p:sp>
      <p:sp>
        <p:nvSpPr>
          <p:cNvPr id="4" name="Slide Number Placeholder 3"/>
          <p:cNvSpPr>
            <a:spLocks noGrp="1"/>
          </p:cNvSpPr>
          <p:nvPr>
            <p:ph type="sldNum" sz="quarter" idx="10"/>
          </p:nvPr>
        </p:nvSpPr>
        <p:spPr/>
        <p:txBody>
          <a:bodyPr/>
          <a:lstStyle/>
          <a:p>
            <a:fld id="{91AA9BE4-5103-0B4A-B9FD-498748EB1049}" type="slidenum">
              <a:rPr lang="en-US" smtClean="0"/>
              <a:pPr/>
              <a:t>17</a:t>
            </a:fld>
            <a:endParaRPr lang="en-US" dirty="0"/>
          </a:p>
        </p:txBody>
      </p:sp>
    </p:spTree>
    <p:extLst>
      <p:ext uri="{BB962C8B-B14F-4D97-AF65-F5344CB8AC3E}">
        <p14:creationId xmlns:p14="http://schemas.microsoft.com/office/powerpoint/2010/main" val="2925204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85650" indent="-285650">
              <a:buFontTx/>
              <a:buChar char="-"/>
            </a:pPr>
            <a:endParaRPr lang="en-US" b="0" baseline="0" dirty="0" smtClean="0"/>
          </a:p>
        </p:txBody>
      </p:sp>
      <p:sp>
        <p:nvSpPr>
          <p:cNvPr id="4" name="Slide Number Placeholder 3"/>
          <p:cNvSpPr>
            <a:spLocks noGrp="1"/>
          </p:cNvSpPr>
          <p:nvPr>
            <p:ph type="sldNum" sz="quarter" idx="10"/>
          </p:nvPr>
        </p:nvSpPr>
        <p:spPr/>
        <p:txBody>
          <a:bodyPr/>
          <a:lstStyle/>
          <a:p>
            <a:fld id="{91AA9BE4-5103-0B4A-B9FD-498748EB1049}" type="slidenum">
              <a:rPr lang="en-US" smtClean="0"/>
              <a:pPr/>
              <a:t>2</a:t>
            </a:fld>
            <a:endParaRPr lang="en-US" dirty="0"/>
          </a:p>
        </p:txBody>
      </p:sp>
    </p:spTree>
    <p:extLst>
      <p:ext uri="{BB962C8B-B14F-4D97-AF65-F5344CB8AC3E}">
        <p14:creationId xmlns:p14="http://schemas.microsoft.com/office/powerpoint/2010/main" val="4212375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85650" indent="-285650">
              <a:buFontTx/>
              <a:buChar char="-"/>
            </a:pPr>
            <a:endParaRPr lang="en-US" b="0" baseline="0" dirty="0" smtClean="0"/>
          </a:p>
        </p:txBody>
      </p:sp>
      <p:sp>
        <p:nvSpPr>
          <p:cNvPr id="4" name="Slide Number Placeholder 3"/>
          <p:cNvSpPr>
            <a:spLocks noGrp="1"/>
          </p:cNvSpPr>
          <p:nvPr>
            <p:ph type="sldNum" sz="quarter" idx="10"/>
          </p:nvPr>
        </p:nvSpPr>
        <p:spPr/>
        <p:txBody>
          <a:bodyPr/>
          <a:lstStyle/>
          <a:p>
            <a:fld id="{91AA9BE4-5103-0B4A-B9FD-498748EB1049}" type="slidenum">
              <a:rPr lang="en-US" smtClean="0"/>
              <a:pPr/>
              <a:t>3</a:t>
            </a:fld>
            <a:endParaRPr lang="en-US" dirty="0"/>
          </a:p>
        </p:txBody>
      </p:sp>
    </p:spTree>
    <p:extLst>
      <p:ext uri="{BB962C8B-B14F-4D97-AF65-F5344CB8AC3E}">
        <p14:creationId xmlns:p14="http://schemas.microsoft.com/office/powerpoint/2010/main" val="4180382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4</a:t>
            </a:fld>
            <a:endParaRPr lang="en-US" dirty="0"/>
          </a:p>
        </p:txBody>
      </p:sp>
    </p:spTree>
    <p:extLst>
      <p:ext uri="{BB962C8B-B14F-4D97-AF65-F5344CB8AC3E}">
        <p14:creationId xmlns:p14="http://schemas.microsoft.com/office/powerpoint/2010/main" val="1642624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r>
              <a:rPr lang="en-US" sz="1200" b="0" i="0" kern="1200" dirty="0" smtClean="0">
                <a:solidFill>
                  <a:schemeClr val="tx1"/>
                </a:solidFill>
                <a:effectLst/>
                <a:latin typeface="+mn-lt"/>
                <a:ea typeface="+mn-ea"/>
                <a:cs typeface="+mn-cs"/>
              </a:rPr>
              <a:t>We focus on “real” liquid assets, adjusting for inflation by dividing all assets by the price index for personal consumption expenditures and expressing wealth levels in 2017 U.S. dollars. This adjustment for inflation keeps household purchasing power fixed over the 2016–2024 sample period. We compare the evolution of actual real household liquid wealth (solid lines) with hypothetical “no-pandemic” scenarios (dashed lines). Using the local projections method of </a:t>
            </a:r>
            <a:r>
              <a:rPr lang="en-US" sz="1200" b="0" i="0" kern="1200" dirty="0" err="1" smtClean="0">
                <a:solidFill>
                  <a:schemeClr val="tx1"/>
                </a:solidFill>
                <a:effectLst/>
                <a:latin typeface="+mn-lt"/>
                <a:ea typeface="+mn-ea"/>
                <a:cs typeface="+mn-cs"/>
              </a:rPr>
              <a:t>Jordà</a:t>
            </a:r>
            <a:r>
              <a:rPr lang="en-US" sz="1200" b="0" i="0" kern="1200" dirty="0" smtClean="0">
                <a:solidFill>
                  <a:schemeClr val="tx1"/>
                </a:solidFill>
                <a:effectLst/>
                <a:latin typeface="+mn-lt"/>
                <a:ea typeface="+mn-ea"/>
                <a:cs typeface="+mn-cs"/>
              </a:rPr>
              <a:t> (2005), we estimate out-of-sample projections separately for the two distinct groups and for households overall by using data only up to the fourth quarter of 2019—just before the start of the pandemic recession in the first quarter of 2020.</a:t>
            </a:r>
          </a:p>
          <a:p>
            <a:pPr marL="0" indent="0">
              <a:buFontTx/>
              <a:buNone/>
            </a:pPr>
            <a:r>
              <a:rPr lang="en-US" sz="1200" b="0" i="0" kern="1200" dirty="0" smtClean="0">
                <a:solidFill>
                  <a:schemeClr val="tx1"/>
                </a:solidFill>
                <a:effectLst/>
                <a:latin typeface="+mn-lt"/>
                <a:ea typeface="+mn-ea"/>
                <a:cs typeface="+mn-cs"/>
              </a:rPr>
              <a:t>Our estimates suggest that middle- and lower-income households spent all of their pandemic-era liquid wealth by late 2021, while higher-income households’ extra funds lasted until the second half of 2022. The latest estimates through the first quarter of this year indicate that the current level of liquid wealth that higher-income households hold is just below the pre-pandemic projection (–2%), while the level for middle- and lower-income households is significantly below projection (–13%).</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5</a:t>
            </a:fld>
            <a:endParaRPr lang="en-US" dirty="0"/>
          </a:p>
        </p:txBody>
      </p:sp>
    </p:spTree>
    <p:extLst>
      <p:ext uri="{BB962C8B-B14F-4D97-AF65-F5344CB8AC3E}">
        <p14:creationId xmlns:p14="http://schemas.microsoft.com/office/powerpoint/2010/main" val="3485471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r>
              <a:rPr lang="en-US" sz="1200" b="0" i="0" kern="1200" dirty="0" smtClean="0">
                <a:solidFill>
                  <a:schemeClr val="tx1"/>
                </a:solidFill>
                <a:effectLst/>
                <a:latin typeface="+mn-lt"/>
                <a:ea typeface="+mn-ea"/>
                <a:cs typeface="+mn-cs"/>
              </a:rPr>
              <a:t>While credit card delinquencies currently sit above pre-pandemic levels for households across all income groups, middle- and lower-income households (panel A) crossed this threshold about four quarters earlier than higher-income households (panel B). In addition, the share of borrowers with seriously delinquent credit card debt is notably higher for the bottom households by income than for the top households by income. Households in the bottom income group currently have higher credit utilization rates and significantly smaller cushions in the face of financial downturns than other income groups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6</a:t>
            </a:fld>
            <a:endParaRPr lang="en-US" dirty="0"/>
          </a:p>
        </p:txBody>
      </p:sp>
    </p:spTree>
    <p:extLst>
      <p:ext uri="{BB962C8B-B14F-4D97-AF65-F5344CB8AC3E}">
        <p14:creationId xmlns:p14="http://schemas.microsoft.com/office/powerpoint/2010/main" val="11140781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85650" indent="-285650">
              <a:buFontTx/>
              <a:buChar char="-"/>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7</a:t>
            </a:fld>
            <a:endParaRPr lang="en-US" dirty="0"/>
          </a:p>
        </p:txBody>
      </p:sp>
    </p:spTree>
    <p:extLst>
      <p:ext uri="{BB962C8B-B14F-4D97-AF65-F5344CB8AC3E}">
        <p14:creationId xmlns:p14="http://schemas.microsoft.com/office/powerpoint/2010/main" val="3034127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8</a:t>
            </a:fld>
            <a:endParaRPr lang="en-US" dirty="0"/>
          </a:p>
        </p:txBody>
      </p:sp>
    </p:spTree>
    <p:extLst>
      <p:ext uri="{BB962C8B-B14F-4D97-AF65-F5344CB8AC3E}">
        <p14:creationId xmlns:p14="http://schemas.microsoft.com/office/powerpoint/2010/main" val="23475136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9</a:t>
            </a:fld>
            <a:endParaRPr lang="en-US" dirty="0"/>
          </a:p>
        </p:txBody>
      </p:sp>
    </p:spTree>
    <p:extLst>
      <p:ext uri="{BB962C8B-B14F-4D97-AF65-F5344CB8AC3E}">
        <p14:creationId xmlns:p14="http://schemas.microsoft.com/office/powerpoint/2010/main" val="15508192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12" name="Rectangle 11"/>
          <p:cNvSpPr/>
          <p:nvPr userDrawn="1"/>
        </p:nvSpPr>
        <p:spPr>
          <a:xfrm>
            <a:off x="5657549" y="0"/>
            <a:ext cx="3495779"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FFFFFF"/>
              </a:solidFill>
              <a:ea typeface="Yu Gothic" panose="020B0400000000000000" pitchFamily="34" charset="-128"/>
            </a:endParaRPr>
          </a:p>
        </p:txBody>
      </p:sp>
      <p:sp>
        <p:nvSpPr>
          <p:cNvPr id="9" name="Frame 8"/>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ea typeface="Yu Gothic" panose="020B0400000000000000" pitchFamily="34" charset="-128"/>
            </a:endParaRPr>
          </a:p>
        </p:txBody>
      </p:sp>
      <p:pic>
        <p:nvPicPr>
          <p:cNvPr id="5" name="図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118" y="5090501"/>
            <a:ext cx="2636822" cy="623038"/>
          </a:xfrm>
          <a:prstGeom prst="rect">
            <a:avLst/>
          </a:prstGeom>
        </p:spPr>
      </p:pic>
      <p:sp>
        <p:nvSpPr>
          <p:cNvPr id="2" name="Title 1"/>
          <p:cNvSpPr>
            <a:spLocks noGrp="1"/>
          </p:cNvSpPr>
          <p:nvPr>
            <p:ph type="ctrTitle"/>
          </p:nvPr>
        </p:nvSpPr>
        <p:spPr>
          <a:xfrm>
            <a:off x="481188" y="519439"/>
            <a:ext cx="5164752" cy="2839599"/>
          </a:xfrm>
        </p:spPr>
        <p:txBody>
          <a:bodyPr lIns="336536" tIns="336536" rIns="336536" bIns="168268" anchor="b" anchorCtr="0">
            <a:normAutofit/>
          </a:bodyPr>
          <a:lstStyle>
            <a:lvl1pPr algn="l">
              <a:lnSpc>
                <a:spcPct val="90000"/>
              </a:lnSpc>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481188" y="3359039"/>
            <a:ext cx="5164752" cy="1558317"/>
          </a:xfrm>
          <a:prstGeom prst="rect">
            <a:avLst/>
          </a:prstGeom>
        </p:spPr>
        <p:txBody>
          <a:bodyPr lIns="336536" tIns="168268" rIns="336536" bIns="168268">
            <a:normAutofit/>
          </a:bodyPr>
          <a:lstStyle>
            <a:lvl1pPr marL="0" indent="0" algn="l" defTabSz="315503" rtl="0" eaLnBrk="1" latinLnBrk="0" hangingPunct="1">
              <a:lnSpc>
                <a:spcPct val="100000"/>
              </a:lnSpc>
              <a:spcBef>
                <a:spcPts val="0"/>
              </a:spcBef>
              <a:buNone/>
              <a:defRPr lang="en-US" sz="1125" b="1" kern="1200" spc="0" dirty="0">
                <a:solidFill>
                  <a:schemeClr val="tx1"/>
                </a:solidFill>
                <a:latin typeface="+mn-lt"/>
                <a:ea typeface="Yu Gothic" panose="020B0400000000000000" pitchFamily="34" charset="-128"/>
                <a:cs typeface="+mn-cs"/>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dirty="0"/>
          </a:p>
        </p:txBody>
      </p:sp>
      <p:sp>
        <p:nvSpPr>
          <p:cNvPr id="8" name="Text Placeholder 7"/>
          <p:cNvSpPr>
            <a:spLocks noGrp="1"/>
          </p:cNvSpPr>
          <p:nvPr>
            <p:ph type="body" sz="quarter" idx="10" hasCustomPrompt="1"/>
          </p:nvPr>
        </p:nvSpPr>
        <p:spPr>
          <a:xfrm>
            <a:off x="481188" y="5090502"/>
            <a:ext cx="5164752" cy="623327"/>
          </a:xfrm>
          <a:prstGeom prst="rect">
            <a:avLst/>
          </a:prstGeom>
        </p:spPr>
        <p:txBody>
          <a:bodyPr lIns="336536" tIns="0" rIns="336536" bIns="0" anchor="ctr" anchorCtr="0">
            <a:normAutofit/>
          </a:bodyPr>
          <a:lstStyle>
            <a:lvl1pPr marL="0" indent="0" algn="l" defTabSz="315503" rtl="0" eaLnBrk="1" latinLnBrk="0" hangingPunct="1">
              <a:lnSpc>
                <a:spcPct val="100000"/>
              </a:lnSpc>
              <a:spcBef>
                <a:spcPts val="0"/>
              </a:spcBef>
              <a:buFont typeface="Arial" pitchFamily="34" charset="0"/>
              <a:buNone/>
              <a:defRPr lang="en-US" sz="825" b="0" kern="1200" spc="0" baseline="0" dirty="0">
                <a:solidFill>
                  <a:schemeClr val="tx1"/>
                </a:solidFill>
                <a:latin typeface="+mn-lt"/>
                <a:ea typeface="Yu Gothic" panose="020B0400000000000000" pitchFamily="34" charset="-128"/>
                <a:cs typeface="+mn-cs"/>
              </a:defRPr>
            </a:lvl1pPr>
            <a:lvl2pPr marL="0" indent="0">
              <a:spcBef>
                <a:spcPts val="0"/>
              </a:spcBef>
              <a:buNone/>
              <a:defRPr sz="1050"/>
            </a:lvl2pPr>
            <a:lvl3pPr marL="0" indent="0">
              <a:spcBef>
                <a:spcPts val="0"/>
              </a:spcBef>
              <a:buNone/>
              <a:defRPr sz="1050"/>
            </a:lvl3pPr>
            <a:lvl4pPr marL="0" indent="0">
              <a:spcBef>
                <a:spcPts val="0"/>
              </a:spcBef>
              <a:buNone/>
              <a:defRPr sz="1050"/>
            </a:lvl4pPr>
            <a:lvl5pPr marL="0" indent="0">
              <a:spcBef>
                <a:spcPts val="0"/>
              </a:spcBef>
              <a:buNone/>
              <a:defRPr sz="1050"/>
            </a:lvl5pPr>
          </a:lstStyle>
          <a:p>
            <a:pPr lvl="0"/>
            <a:r>
              <a:rPr lang="en-US" dirty="0"/>
              <a:t>Additional information can go here</a:t>
            </a:r>
          </a:p>
        </p:txBody>
      </p:sp>
      <p:sp>
        <p:nvSpPr>
          <p:cNvPr id="4" name="テキスト ボックス 3">
            <a:extLst>
              <a:ext uri="{FF2B5EF4-FFF2-40B4-BE49-F238E27FC236}">
                <a16:creationId xmlns:a16="http://schemas.microsoft.com/office/drawing/2014/main" id="{A64D35FA-6320-4DEC-8366-4BBB74CB4967}"/>
              </a:ext>
            </a:extLst>
          </p:cNvPr>
          <p:cNvSpPr txBox="1"/>
          <p:nvPr userDrawn="1"/>
        </p:nvSpPr>
        <p:spPr>
          <a:xfrm>
            <a:off x="481188" y="5713829"/>
            <a:ext cx="5164752" cy="623327"/>
          </a:xfrm>
          <a:prstGeom prst="rect">
            <a:avLst/>
          </a:prstGeom>
          <a:noFill/>
        </p:spPr>
        <p:txBody>
          <a:bodyPr wrap="square" lIns="253396" tIns="126698" rIns="253396" bIns="126698" rtlCol="0" anchor="ctr" anchorCtr="0">
            <a:normAutofit/>
          </a:bodyPr>
          <a:lstStyle/>
          <a:p>
            <a:pPr defTabSz="333518"/>
            <a:r>
              <a:rPr lang="en-US" altLang="ja-JP" sz="675" dirty="0">
                <a:solidFill>
                  <a:srgbClr val="000000"/>
                </a:solidFill>
                <a:ea typeface="Yu Gothic" panose="020B0400000000000000" pitchFamily="34" charset="-128"/>
              </a:rPr>
              <a:t>Private and confidential</a:t>
            </a:r>
            <a:endParaRPr kumimoji="1" lang="ja-JP" altLang="en-US" sz="675" dirty="0">
              <a:solidFill>
                <a:srgbClr val="000000"/>
              </a:solidFill>
              <a:ea typeface="Yu Gothic" panose="020B0400000000000000" pitchFamily="34" charset="-128"/>
            </a:endParaRPr>
          </a:p>
        </p:txBody>
      </p:sp>
    </p:spTree>
    <p:extLst>
      <p:ext uri="{BB962C8B-B14F-4D97-AF65-F5344CB8AC3E}">
        <p14:creationId xmlns:p14="http://schemas.microsoft.com/office/powerpoint/2010/main" val="720766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up (3x0) Content">
    <p:spTree>
      <p:nvGrpSpPr>
        <p:cNvPr id="1" name=""/>
        <p:cNvGrpSpPr/>
        <p:nvPr/>
      </p:nvGrpSpPr>
      <p:grpSpPr>
        <a:xfrm>
          <a:off x="0" y="0"/>
          <a:ext cx="0" cy="0"/>
          <a:chOff x="0" y="0"/>
          <a:chExt cx="0" cy="0"/>
        </a:xfrm>
      </p:grpSpPr>
      <p:sp>
        <p:nvSpPr>
          <p:cNvPr id="5" name="Content Placeholder 4"/>
          <p:cNvSpPr>
            <a:spLocks noGrp="1"/>
          </p:cNvSpPr>
          <p:nvPr>
            <p:ph sz="quarter" idx="17"/>
          </p:nvPr>
        </p:nvSpPr>
        <p:spPr>
          <a:xfrm>
            <a:off x="320793"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 name="Content Placeholder 4"/>
          <p:cNvSpPr>
            <a:spLocks noGrp="1"/>
          </p:cNvSpPr>
          <p:nvPr>
            <p:ph sz="quarter" idx="18"/>
          </p:nvPr>
        </p:nvSpPr>
        <p:spPr>
          <a:xfrm>
            <a:off x="3256041"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Content Placeholder 4"/>
          <p:cNvSpPr>
            <a:spLocks noGrp="1"/>
          </p:cNvSpPr>
          <p:nvPr>
            <p:ph sz="quarter" idx="19"/>
          </p:nvPr>
        </p:nvSpPr>
        <p:spPr>
          <a:xfrm>
            <a:off x="6191288"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118737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up (4x0) Content">
    <p:spTree>
      <p:nvGrpSpPr>
        <p:cNvPr id="1" name=""/>
        <p:cNvGrpSpPr/>
        <p:nvPr/>
      </p:nvGrpSpPr>
      <p:grpSpPr>
        <a:xfrm>
          <a:off x="0" y="0"/>
          <a:ext cx="0" cy="0"/>
          <a:chOff x="0" y="0"/>
          <a:chExt cx="0" cy="0"/>
        </a:xfrm>
      </p:grpSpPr>
      <p:sp>
        <p:nvSpPr>
          <p:cNvPr id="5" name="Content Placeholder 4"/>
          <p:cNvSpPr>
            <a:spLocks noGrp="1"/>
          </p:cNvSpPr>
          <p:nvPr>
            <p:ph sz="quarter" idx="18"/>
          </p:nvPr>
        </p:nvSpPr>
        <p:spPr>
          <a:xfrm>
            <a:off x="32079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Content Placeholder 4"/>
          <p:cNvSpPr>
            <a:spLocks noGrp="1"/>
          </p:cNvSpPr>
          <p:nvPr>
            <p:ph sz="quarter" idx="19"/>
          </p:nvPr>
        </p:nvSpPr>
        <p:spPr>
          <a:xfrm>
            <a:off x="251287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2" name="Content Placeholder 4"/>
          <p:cNvSpPr>
            <a:spLocks noGrp="1"/>
          </p:cNvSpPr>
          <p:nvPr>
            <p:ph sz="quarter" idx="20"/>
          </p:nvPr>
        </p:nvSpPr>
        <p:spPr>
          <a:xfrm>
            <a:off x="4704951"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3" name="Content Placeholder 4"/>
          <p:cNvSpPr>
            <a:spLocks noGrp="1"/>
          </p:cNvSpPr>
          <p:nvPr>
            <p:ph sz="quarter" idx="21"/>
          </p:nvPr>
        </p:nvSpPr>
        <p:spPr>
          <a:xfrm>
            <a:off x="6897030"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1893219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debar Right">
    <p:spTree>
      <p:nvGrpSpPr>
        <p:cNvPr id="1" name=""/>
        <p:cNvGrpSpPr/>
        <p:nvPr/>
      </p:nvGrpSpPr>
      <p:grpSpPr>
        <a:xfrm>
          <a:off x="0" y="0"/>
          <a:ext cx="0" cy="0"/>
          <a:chOff x="0" y="0"/>
          <a:chExt cx="0" cy="0"/>
        </a:xfrm>
      </p:grpSpPr>
      <p:sp>
        <p:nvSpPr>
          <p:cNvPr id="5" name="Content Placeholder 4"/>
          <p:cNvSpPr>
            <a:spLocks noGrp="1"/>
          </p:cNvSpPr>
          <p:nvPr>
            <p:ph sz="quarter" idx="18"/>
          </p:nvPr>
        </p:nvSpPr>
        <p:spPr>
          <a:xfrm>
            <a:off x="320793" y="934990"/>
            <a:ext cx="6191287"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9" name="Content Placeholder 4"/>
          <p:cNvSpPr>
            <a:spLocks noGrp="1"/>
          </p:cNvSpPr>
          <p:nvPr>
            <p:ph sz="quarter" idx="21"/>
          </p:nvPr>
        </p:nvSpPr>
        <p:spPr>
          <a:xfrm>
            <a:off x="6897030"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889153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bar Left">
    <p:spTree>
      <p:nvGrpSpPr>
        <p:cNvPr id="1" name=""/>
        <p:cNvGrpSpPr/>
        <p:nvPr/>
      </p:nvGrpSpPr>
      <p:grpSpPr>
        <a:xfrm>
          <a:off x="0" y="0"/>
          <a:ext cx="0" cy="0"/>
          <a:chOff x="0" y="0"/>
          <a:chExt cx="0" cy="0"/>
        </a:xfrm>
      </p:grpSpPr>
      <p:sp>
        <p:nvSpPr>
          <p:cNvPr id="7" name="Content Placeholder 4"/>
          <p:cNvSpPr>
            <a:spLocks noGrp="1"/>
          </p:cNvSpPr>
          <p:nvPr>
            <p:ph sz="quarter" idx="18"/>
          </p:nvPr>
        </p:nvSpPr>
        <p:spPr>
          <a:xfrm>
            <a:off x="2630496" y="934990"/>
            <a:ext cx="6191287"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Content Placeholder 4"/>
          <p:cNvSpPr>
            <a:spLocks noGrp="1"/>
          </p:cNvSpPr>
          <p:nvPr>
            <p:ph sz="quarter" idx="21"/>
          </p:nvPr>
        </p:nvSpPr>
        <p:spPr>
          <a:xfrm>
            <a:off x="32079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799400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6" name="Content Placeholder 2"/>
          <p:cNvSpPr>
            <a:spLocks noGrp="1"/>
          </p:cNvSpPr>
          <p:nvPr>
            <p:ph idx="1"/>
          </p:nvPr>
        </p:nvSpPr>
        <p:spPr>
          <a:xfrm>
            <a:off x="320793"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13" name="Content Placeholder 2"/>
          <p:cNvSpPr>
            <a:spLocks noGrp="1"/>
          </p:cNvSpPr>
          <p:nvPr>
            <p:ph idx="13"/>
          </p:nvPr>
        </p:nvSpPr>
        <p:spPr>
          <a:xfrm>
            <a:off x="3256041"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14" name="Content Placeholder 2"/>
          <p:cNvSpPr>
            <a:spLocks noGrp="1"/>
          </p:cNvSpPr>
          <p:nvPr>
            <p:ph idx="14"/>
          </p:nvPr>
        </p:nvSpPr>
        <p:spPr>
          <a:xfrm>
            <a:off x="6191288"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ea typeface="Yu Gothic" panose="020B0400000000000000" pitchFamily="34" charset="-128"/>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31004830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latin typeface="Arial Narrow" panose="020B0606020202030204" pitchFamily="34" charset="0"/>
              </a:defRPr>
            </a:lvl1pPr>
          </a:lstStyle>
          <a:p>
            <a:r>
              <a:rPr lang="ja-JP" altLang="en-US"/>
              <a:t>マスター タイトルの書式設定</a:t>
            </a:r>
            <a:endParaRPr lang="en-US" dirty="0"/>
          </a:p>
        </p:txBody>
      </p:sp>
    </p:spTree>
    <p:extLst>
      <p:ext uri="{BB962C8B-B14F-4D97-AF65-F5344CB8AC3E}">
        <p14:creationId xmlns:p14="http://schemas.microsoft.com/office/powerpoint/2010/main" val="1363364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12" name="Rectangle 11"/>
          <p:cNvSpPr/>
          <p:nvPr userDrawn="1"/>
        </p:nvSpPr>
        <p:spPr>
          <a:xfrm>
            <a:off x="5657549" y="0"/>
            <a:ext cx="3495779"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sp>
        <p:nvSpPr>
          <p:cNvPr id="9" name="Frame 8"/>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latin typeface="Yu Gothic" panose="020B0400000000000000" pitchFamily="34" charset="-128"/>
              <a:ea typeface="Yu Gothic" panose="020B0400000000000000" pitchFamily="34" charset="-128"/>
            </a:endParaRPr>
          </a:p>
        </p:txBody>
      </p:sp>
      <p:sp>
        <p:nvSpPr>
          <p:cNvPr id="2" name="Title 1"/>
          <p:cNvSpPr>
            <a:spLocks noGrp="1"/>
          </p:cNvSpPr>
          <p:nvPr>
            <p:ph type="ctrTitle"/>
          </p:nvPr>
        </p:nvSpPr>
        <p:spPr>
          <a:xfrm>
            <a:off x="481188" y="519439"/>
            <a:ext cx="5164752" cy="2839599"/>
          </a:xfrm>
        </p:spPr>
        <p:txBody>
          <a:bodyPr lIns="336536" tIns="336536" rIns="336536" bIns="168268" anchor="b" anchorCtr="0">
            <a:normAutofit/>
          </a:bodyPr>
          <a:lstStyle>
            <a:lvl1pPr algn="l">
              <a:lnSpc>
                <a:spcPct val="90000"/>
              </a:lnSpc>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481188" y="3359039"/>
            <a:ext cx="5164752" cy="1558317"/>
          </a:xfrm>
          <a:prstGeom prst="rect">
            <a:avLst/>
          </a:prstGeom>
        </p:spPr>
        <p:txBody>
          <a:bodyPr lIns="336536" tIns="168268" rIns="336536" bIns="168268">
            <a:normAutofit/>
          </a:bodyPr>
          <a:lstStyle>
            <a:lvl1pPr marL="0" indent="0" algn="l" defTabSz="315503" rtl="0" eaLnBrk="1" latinLnBrk="0" hangingPunct="1">
              <a:lnSpc>
                <a:spcPct val="100000"/>
              </a:lnSpc>
              <a:spcBef>
                <a:spcPts val="0"/>
              </a:spcBef>
              <a:buNone/>
              <a:defRPr lang="en-US" sz="1125" b="1" kern="1200" spc="0" dirty="0">
                <a:solidFill>
                  <a:schemeClr val="tx1"/>
                </a:solidFill>
                <a:latin typeface="+mn-lt"/>
                <a:ea typeface="Yu Gothic" panose="020B0400000000000000" pitchFamily="34" charset="-128"/>
                <a:cs typeface="+mn-cs"/>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dirty="0"/>
          </a:p>
        </p:txBody>
      </p:sp>
      <p:sp>
        <p:nvSpPr>
          <p:cNvPr id="8" name="Text Placeholder 7"/>
          <p:cNvSpPr>
            <a:spLocks noGrp="1"/>
          </p:cNvSpPr>
          <p:nvPr>
            <p:ph type="body" sz="quarter" idx="10" hasCustomPrompt="1"/>
          </p:nvPr>
        </p:nvSpPr>
        <p:spPr>
          <a:xfrm>
            <a:off x="481188" y="5090502"/>
            <a:ext cx="5164752" cy="623327"/>
          </a:xfrm>
          <a:prstGeom prst="rect">
            <a:avLst/>
          </a:prstGeom>
        </p:spPr>
        <p:txBody>
          <a:bodyPr lIns="336536" tIns="0" rIns="336536" bIns="0" anchor="ctr" anchorCtr="0">
            <a:normAutofit/>
          </a:bodyPr>
          <a:lstStyle>
            <a:lvl1pPr marL="0" indent="0" algn="l" defTabSz="315503" rtl="0" eaLnBrk="1" latinLnBrk="0" hangingPunct="1">
              <a:lnSpc>
                <a:spcPct val="100000"/>
              </a:lnSpc>
              <a:spcBef>
                <a:spcPts val="0"/>
              </a:spcBef>
              <a:buFont typeface="Arial" pitchFamily="34" charset="0"/>
              <a:buNone/>
              <a:defRPr lang="en-US" sz="825" b="0" kern="1200" spc="0" baseline="0" dirty="0">
                <a:solidFill>
                  <a:schemeClr val="tx1"/>
                </a:solidFill>
                <a:latin typeface="+mn-lt"/>
                <a:ea typeface="Yu Gothic" panose="020B0400000000000000" pitchFamily="34" charset="-128"/>
                <a:cs typeface="+mn-cs"/>
              </a:defRPr>
            </a:lvl1pPr>
            <a:lvl2pPr marL="0" indent="0">
              <a:spcBef>
                <a:spcPts val="0"/>
              </a:spcBef>
              <a:buNone/>
              <a:defRPr sz="1050"/>
            </a:lvl2pPr>
            <a:lvl3pPr marL="0" indent="0">
              <a:spcBef>
                <a:spcPts val="0"/>
              </a:spcBef>
              <a:buNone/>
              <a:defRPr sz="1050"/>
            </a:lvl3pPr>
            <a:lvl4pPr marL="0" indent="0">
              <a:spcBef>
                <a:spcPts val="0"/>
              </a:spcBef>
              <a:buNone/>
              <a:defRPr sz="1050"/>
            </a:lvl4pPr>
            <a:lvl5pPr marL="0" indent="0">
              <a:spcBef>
                <a:spcPts val="0"/>
              </a:spcBef>
              <a:buNone/>
              <a:defRPr sz="1050"/>
            </a:lvl5pPr>
          </a:lstStyle>
          <a:p>
            <a:pPr lvl="0"/>
            <a:r>
              <a:rPr lang="en-US" dirty="0"/>
              <a:t>Additional information can go here</a:t>
            </a:r>
          </a:p>
        </p:txBody>
      </p:sp>
      <p:sp>
        <p:nvSpPr>
          <p:cNvPr id="4" name="テキスト ボックス 3">
            <a:extLst>
              <a:ext uri="{FF2B5EF4-FFF2-40B4-BE49-F238E27FC236}">
                <a16:creationId xmlns:a16="http://schemas.microsoft.com/office/drawing/2014/main" id="{A64D35FA-6320-4DEC-8366-4BBB74CB4967}"/>
              </a:ext>
            </a:extLst>
          </p:cNvPr>
          <p:cNvSpPr txBox="1"/>
          <p:nvPr userDrawn="1"/>
        </p:nvSpPr>
        <p:spPr>
          <a:xfrm>
            <a:off x="481188" y="5713829"/>
            <a:ext cx="5164752" cy="623327"/>
          </a:xfrm>
          <a:prstGeom prst="rect">
            <a:avLst/>
          </a:prstGeom>
          <a:noFill/>
        </p:spPr>
        <p:txBody>
          <a:bodyPr wrap="square" lIns="253396" tIns="126698" rIns="253396" bIns="126698" rtlCol="0" anchor="ctr" anchorCtr="0">
            <a:normAutofit/>
          </a:bodyPr>
          <a:lstStyle/>
          <a:p>
            <a:pPr defTabSz="333518"/>
            <a:r>
              <a:rPr lang="en-US" altLang="ja-JP" sz="675" dirty="0">
                <a:solidFill>
                  <a:srgbClr val="000000"/>
                </a:solidFill>
                <a:ea typeface="Yu Gothic" panose="020B0400000000000000" pitchFamily="34" charset="-128"/>
              </a:rPr>
              <a:t>Private and confidential</a:t>
            </a:r>
            <a:endParaRPr kumimoji="1" lang="ja-JP" altLang="en-US" sz="675" dirty="0">
              <a:solidFill>
                <a:srgbClr val="000000"/>
              </a:solidFill>
              <a:ea typeface="Yu Gothic" panose="020B0400000000000000" pitchFamily="34" charset="-128"/>
            </a:endParaRPr>
          </a:p>
        </p:txBody>
      </p:sp>
      <p:pic>
        <p:nvPicPr>
          <p:cNvPr id="10" name="図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118" y="5090501"/>
            <a:ext cx="2636822" cy="623038"/>
          </a:xfrm>
          <a:prstGeom prst="rect">
            <a:avLst/>
          </a:prstGeom>
        </p:spPr>
      </p:pic>
    </p:spTree>
    <p:extLst>
      <p:ext uri="{BB962C8B-B14F-4D97-AF65-F5344CB8AC3E}">
        <p14:creationId xmlns:p14="http://schemas.microsoft.com/office/powerpoint/2010/main" val="11751386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a:prstGeom prst="rect">
            <a:avLst/>
          </a:prstGeom>
        </p:spPr>
        <p:txBody>
          <a:bodyPr/>
          <a:lstStyle/>
          <a:p>
            <a:r>
              <a:rPr lang="en-US"/>
              <a:t>Click to edit Master title style</a:t>
            </a:r>
            <a:endParaRPr lang="en-SG"/>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327302" indent="0" algn="ctr">
              <a:buNone/>
              <a:defRPr>
                <a:solidFill>
                  <a:schemeClr val="tx1">
                    <a:tint val="75000"/>
                  </a:schemeClr>
                </a:solidFill>
              </a:defRPr>
            </a:lvl2pPr>
            <a:lvl3pPr marL="654605" indent="0" algn="ctr">
              <a:buNone/>
              <a:defRPr>
                <a:solidFill>
                  <a:schemeClr val="tx1">
                    <a:tint val="75000"/>
                  </a:schemeClr>
                </a:solidFill>
              </a:defRPr>
            </a:lvl3pPr>
            <a:lvl4pPr marL="981906" indent="0" algn="ctr">
              <a:buNone/>
              <a:defRPr>
                <a:solidFill>
                  <a:schemeClr val="tx1">
                    <a:tint val="75000"/>
                  </a:schemeClr>
                </a:solidFill>
              </a:defRPr>
            </a:lvl4pPr>
            <a:lvl5pPr marL="1309208" indent="0" algn="ctr">
              <a:buNone/>
              <a:defRPr>
                <a:solidFill>
                  <a:schemeClr val="tx1">
                    <a:tint val="75000"/>
                  </a:schemeClr>
                </a:solidFill>
              </a:defRPr>
            </a:lvl5pPr>
            <a:lvl6pPr marL="1636510" indent="0" algn="ctr">
              <a:buNone/>
              <a:defRPr>
                <a:solidFill>
                  <a:schemeClr val="tx1">
                    <a:tint val="75000"/>
                  </a:schemeClr>
                </a:solidFill>
              </a:defRPr>
            </a:lvl6pPr>
            <a:lvl7pPr marL="1963813" indent="0" algn="ctr">
              <a:buNone/>
              <a:defRPr>
                <a:solidFill>
                  <a:schemeClr val="tx1">
                    <a:tint val="75000"/>
                  </a:schemeClr>
                </a:solidFill>
              </a:defRPr>
            </a:lvl7pPr>
            <a:lvl8pPr marL="2291114" indent="0" algn="ctr">
              <a:buNone/>
              <a:defRPr>
                <a:solidFill>
                  <a:schemeClr val="tx1">
                    <a:tint val="75000"/>
                  </a:schemeClr>
                </a:solidFill>
              </a:defRPr>
            </a:lvl8pPr>
            <a:lvl9pPr marL="2618417" indent="0" algn="ctr">
              <a:buNone/>
              <a:defRPr>
                <a:solidFill>
                  <a:schemeClr val="tx1">
                    <a:tint val="75000"/>
                  </a:schemeClr>
                </a:solidFill>
              </a:defRPr>
            </a:lvl9pPr>
          </a:lstStyle>
          <a:p>
            <a:r>
              <a:rPr lang="en-US"/>
              <a:t>Click to edit Master subtitle style</a:t>
            </a:r>
            <a:endParaRPr lang="en-SG"/>
          </a:p>
        </p:txBody>
      </p:sp>
      <p:sp>
        <p:nvSpPr>
          <p:cNvPr id="4" name="Date Placeholder 3"/>
          <p:cNvSpPr>
            <a:spLocks noGrp="1"/>
          </p:cNvSpPr>
          <p:nvPr>
            <p:ph type="dt" sz="half" idx="10"/>
          </p:nvPr>
        </p:nvSpPr>
        <p:spPr>
          <a:xfrm>
            <a:off x="457200" y="6356353"/>
            <a:ext cx="2133600" cy="365125"/>
          </a:xfrm>
          <a:prstGeom prst="rect">
            <a:avLst/>
          </a:prstGeom>
        </p:spPr>
        <p:txBody>
          <a:bodyPr lIns="87281" tIns="43640" rIns="87281" bIns="43640"/>
          <a:lstStyle/>
          <a:p>
            <a:fld id="{A8E8F01A-0FC0-452A-BF5A-BA581EAC273F}" type="datetimeFigureOut">
              <a:rPr lang="en-SG">
                <a:solidFill>
                  <a:srgbClr val="000000"/>
                </a:solidFill>
              </a:rPr>
              <a:pPr/>
              <a:t>14/11/2024</a:t>
            </a:fld>
            <a:endParaRPr lang="en-SG">
              <a:solidFill>
                <a:srgbClr val="000000"/>
              </a:solidFill>
            </a:endParaRPr>
          </a:p>
        </p:txBody>
      </p:sp>
      <p:sp>
        <p:nvSpPr>
          <p:cNvPr id="5" name="Footer Placeholder 4"/>
          <p:cNvSpPr>
            <a:spLocks noGrp="1"/>
          </p:cNvSpPr>
          <p:nvPr>
            <p:ph type="ftr" sz="quarter" idx="11"/>
          </p:nvPr>
        </p:nvSpPr>
        <p:spPr>
          <a:xfrm>
            <a:off x="3124201" y="6356353"/>
            <a:ext cx="2895600" cy="365125"/>
          </a:xfrm>
          <a:prstGeom prst="rect">
            <a:avLst/>
          </a:prstGeom>
        </p:spPr>
        <p:txBody>
          <a:bodyPr lIns="87281" tIns="43640" rIns="87281" bIns="43640"/>
          <a:lstStyle/>
          <a:p>
            <a:endParaRPr lang="en-SG">
              <a:solidFill>
                <a:srgbClr val="000000"/>
              </a:solidFill>
            </a:endParaRPr>
          </a:p>
        </p:txBody>
      </p:sp>
      <p:sp>
        <p:nvSpPr>
          <p:cNvPr id="6" name="Slide Number Placeholder 5"/>
          <p:cNvSpPr>
            <a:spLocks noGrp="1"/>
          </p:cNvSpPr>
          <p:nvPr>
            <p:ph type="sldNum" sz="quarter" idx="12"/>
          </p:nvPr>
        </p:nvSpPr>
        <p:spPr>
          <a:xfrm>
            <a:off x="6553201" y="6356353"/>
            <a:ext cx="2133600" cy="365125"/>
          </a:xfrm>
          <a:prstGeom prst="rect">
            <a:avLst/>
          </a:prstGeom>
        </p:spPr>
        <p:txBody>
          <a:bodyPr lIns="87281" tIns="43640" rIns="87281" bIns="43640"/>
          <a:lstStyle/>
          <a:p>
            <a:fld id="{A5E42981-E6EF-4366-B448-8ED5FE988104}" type="slidenum">
              <a:rPr lang="en-SG">
                <a:solidFill>
                  <a:srgbClr val="000000"/>
                </a:solidFill>
              </a:rPr>
              <a:pPr/>
              <a:t>‹#›</a:t>
            </a:fld>
            <a:endParaRPr lang="en-SG">
              <a:solidFill>
                <a:srgbClr val="000000"/>
              </a:solidFill>
            </a:endParaRPr>
          </a:p>
        </p:txBody>
      </p:sp>
    </p:spTree>
    <p:extLst>
      <p:ext uri="{BB962C8B-B14F-4D97-AF65-F5344CB8AC3E}">
        <p14:creationId xmlns:p14="http://schemas.microsoft.com/office/powerpoint/2010/main" val="322433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Blank Slide">
    <p:spTree>
      <p:nvGrpSpPr>
        <p:cNvPr id="1" name=""/>
        <p:cNvGrpSpPr/>
        <p:nvPr/>
      </p:nvGrpSpPr>
      <p:grpSpPr>
        <a:xfrm>
          <a:off x="0" y="0"/>
          <a:ext cx="0" cy="0"/>
          <a:chOff x="0" y="0"/>
          <a:chExt cx="0" cy="0"/>
        </a:xfrm>
      </p:grpSpPr>
      <p:sp>
        <p:nvSpPr>
          <p:cNvPr id="6" name="Title 5"/>
          <p:cNvSpPr>
            <a:spLocks noGrp="1"/>
          </p:cNvSpPr>
          <p:nvPr>
            <p:ph type="title"/>
          </p:nvPr>
        </p:nvSpPr>
        <p:spPr>
          <a:xfrm>
            <a:off x="320792" y="0"/>
            <a:ext cx="8500990" cy="796473"/>
          </a:xfrm>
          <a:prstGeom prst="rect">
            <a:avLst/>
          </a:prstGeom>
        </p:spPr>
        <p:txBody>
          <a:bodyPr/>
          <a:lstStyle>
            <a:lvl1pPr>
              <a:defRPr>
                <a:latin typeface="Arial Narrow" panose="020B0606020202030204"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21883932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6" name="Content Placeholder 2"/>
          <p:cNvSpPr>
            <a:spLocks noGrp="1"/>
          </p:cNvSpPr>
          <p:nvPr>
            <p:ph idx="1"/>
          </p:nvPr>
        </p:nvSpPr>
        <p:spPr>
          <a:xfrm>
            <a:off x="320793" y="934990"/>
            <a:ext cx="4041980" cy="5506052"/>
          </a:xfrm>
          <a:prstGeom prst="rect">
            <a:avLst/>
          </a:prstGeom>
        </p:spPr>
        <p:txBody>
          <a:bodyPr/>
          <a:lstStyle>
            <a:lvl1pPr marL="157751" indent="-157751" defTabSz="315503">
              <a:spcBef>
                <a:spcPts val="828"/>
              </a:spcBef>
              <a:buFont typeface="+mj-lt"/>
              <a:buAutoNum type="arabicPeriod"/>
              <a:tabLst>
                <a:tab pos="2524019" algn="r"/>
              </a:tabLst>
              <a:defRPr>
                <a:latin typeface="+mn-lt"/>
              </a:defRPr>
            </a:lvl1pPr>
            <a:lvl2pPr marL="157751" indent="0" defTabSz="315503">
              <a:buNone/>
              <a:tabLst>
                <a:tab pos="2524019" algn="r"/>
              </a:tabLst>
              <a:defRPr sz="975">
                <a:latin typeface="+mn-lt"/>
              </a:defRPr>
            </a:lvl2pPr>
            <a:lvl3pPr marL="157751" indent="0" defTabSz="315503">
              <a:buFont typeface="Courier New" panose="02070309020205020404" pitchFamily="49" charset="0"/>
              <a:buNone/>
              <a:tabLst>
                <a:tab pos="2524019" algn="r"/>
              </a:tabLst>
              <a:defRPr sz="975">
                <a:latin typeface="+mn-lt"/>
              </a:defRPr>
            </a:lvl3pPr>
            <a:lvl4pPr marL="157751" indent="0" defTabSz="315503">
              <a:buFont typeface="Arial" panose="020B0604020202020204" pitchFamily="34" charset="0"/>
              <a:buNone/>
              <a:tabLst>
                <a:tab pos="2524019" algn="r"/>
              </a:tabLst>
              <a:defRPr sz="975">
                <a:latin typeface="+mn-lt"/>
              </a:defRPr>
            </a:lvl4pPr>
            <a:lvl5pPr marL="157751" indent="0" defTabSz="315503">
              <a:buFont typeface="Wingdings" panose="05000000000000000000" pitchFamily="2" charset="2"/>
              <a:buNone/>
              <a:tabLst>
                <a:tab pos="2524019" algn="r"/>
              </a:tabLst>
              <a:defRPr sz="975">
                <a:latin typeface="+mn-lt"/>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12" name="Content Placeholder 2"/>
          <p:cNvSpPr>
            <a:spLocks noGrp="1"/>
          </p:cNvSpPr>
          <p:nvPr>
            <p:ph idx="13"/>
          </p:nvPr>
        </p:nvSpPr>
        <p:spPr>
          <a:xfrm>
            <a:off x="4779802" y="934990"/>
            <a:ext cx="4041980" cy="5506052"/>
          </a:xfrm>
          <a:prstGeom prst="rect">
            <a:avLst/>
          </a:prstGeom>
        </p:spPr>
        <p:txBody>
          <a:bodyPr/>
          <a:lstStyle>
            <a:lvl1pPr marL="157751" indent="-157751" defTabSz="315503">
              <a:spcBef>
                <a:spcPts val="828"/>
              </a:spcBef>
              <a:buFont typeface="+mj-lt"/>
              <a:buAutoNum type="arabicPeriod"/>
              <a:tabLst>
                <a:tab pos="2524019" algn="r"/>
              </a:tabLst>
              <a:defRPr>
                <a:latin typeface="+mn-lt"/>
              </a:defRPr>
            </a:lvl1pPr>
            <a:lvl2pPr marL="157751" indent="0" defTabSz="315503">
              <a:buNone/>
              <a:tabLst>
                <a:tab pos="2524019" algn="r"/>
              </a:tabLst>
              <a:defRPr sz="975">
                <a:latin typeface="+mn-lt"/>
              </a:defRPr>
            </a:lvl2pPr>
            <a:lvl3pPr marL="157751" indent="0" defTabSz="315503">
              <a:buFont typeface="Courier New" panose="02070309020205020404" pitchFamily="49" charset="0"/>
              <a:buNone/>
              <a:tabLst>
                <a:tab pos="2524019" algn="r"/>
              </a:tabLst>
              <a:defRPr sz="975">
                <a:latin typeface="+mn-lt"/>
              </a:defRPr>
            </a:lvl3pPr>
            <a:lvl4pPr marL="157751" indent="0" defTabSz="315503">
              <a:buFont typeface="Arial" panose="020B0604020202020204" pitchFamily="34" charset="0"/>
              <a:buNone/>
              <a:tabLst>
                <a:tab pos="2524019" algn="r"/>
              </a:tabLst>
              <a:defRPr sz="975">
                <a:latin typeface="+mn-lt"/>
              </a:defRPr>
            </a:lvl4pPr>
            <a:lvl5pPr marL="157751" indent="0" defTabSz="315503">
              <a:buFont typeface="Wingdings" panose="05000000000000000000" pitchFamily="2" charset="2"/>
              <a:buNone/>
              <a:tabLst>
                <a:tab pos="2524019" algn="r"/>
              </a:tabLst>
              <a:defRPr sz="975">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3" name="Title 2"/>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590127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p:spTree>
      <p:nvGrpSpPr>
        <p:cNvPr id="1" name=""/>
        <p:cNvGrpSpPr/>
        <p:nvPr/>
      </p:nvGrpSpPr>
      <p:grpSpPr>
        <a:xfrm>
          <a:off x="0" y="0"/>
          <a:ext cx="0" cy="0"/>
          <a:chOff x="0" y="0"/>
          <a:chExt cx="0" cy="0"/>
        </a:xfrm>
      </p:grpSpPr>
      <p:sp>
        <p:nvSpPr>
          <p:cNvPr id="9" name="Rectangle 8"/>
          <p:cNvSpPr/>
          <p:nvPr userDrawn="1"/>
        </p:nvSpPr>
        <p:spPr>
          <a:xfrm>
            <a:off x="2" y="0"/>
            <a:ext cx="5657547"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402" tIns="126201" rIns="252402" bIns="252402"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cxnSp>
        <p:nvCxnSpPr>
          <p:cNvPr id="7" name="Straight Connector 6"/>
          <p:cNvCxnSpPr/>
          <p:nvPr userDrawn="1"/>
        </p:nvCxnSpPr>
        <p:spPr>
          <a:xfrm>
            <a:off x="457200" y="6400800"/>
            <a:ext cx="8229600" cy="0"/>
          </a:xfrm>
          <a:prstGeom prst="line">
            <a:avLst/>
          </a:prstGeom>
          <a:ln w="6350">
            <a:solidFill>
              <a:srgbClr val="404040"/>
            </a:solidFill>
          </a:ln>
          <a:effectLst/>
        </p:spPr>
        <p:style>
          <a:lnRef idx="2">
            <a:schemeClr val="accent1"/>
          </a:lnRef>
          <a:fillRef idx="0">
            <a:schemeClr val="accent1"/>
          </a:fillRef>
          <a:effectRef idx="1">
            <a:schemeClr val="accent1"/>
          </a:effectRef>
          <a:fontRef idx="minor">
            <a:schemeClr val="tx1"/>
          </a:fontRef>
        </p:style>
      </p:cxnSp>
      <p:sp>
        <p:nvSpPr>
          <p:cNvPr id="8" name="Rectangle 7"/>
          <p:cNvSpPr/>
          <p:nvPr userDrawn="1"/>
        </p:nvSpPr>
        <p:spPr bwMode="gray">
          <a:xfrm>
            <a:off x="8229600" y="6492240"/>
            <a:ext cx="914400" cy="36576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lIns="66704" tIns="33352" rIns="66704" bIns="33352"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sp>
        <p:nvSpPr>
          <p:cNvPr id="13" name="Frame 12"/>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latin typeface="Yu Gothic" panose="020B0400000000000000" pitchFamily="34" charset="-128"/>
              <a:ea typeface="Yu Gothic" panose="020B0400000000000000" pitchFamily="34" charset="-128"/>
            </a:endParaRPr>
          </a:p>
        </p:txBody>
      </p:sp>
      <p:sp>
        <p:nvSpPr>
          <p:cNvPr id="10" name="Title 1"/>
          <p:cNvSpPr>
            <a:spLocks noGrp="1"/>
          </p:cNvSpPr>
          <p:nvPr>
            <p:ph type="ctrTitle"/>
          </p:nvPr>
        </p:nvSpPr>
        <p:spPr>
          <a:xfrm>
            <a:off x="481188" y="519439"/>
            <a:ext cx="5164752" cy="2839599"/>
          </a:xfrm>
        </p:spPr>
        <p:txBody>
          <a:bodyPr lIns="336536" tIns="336536" rIns="336536" bIns="168268" anchor="b" anchorCtr="0">
            <a:normAutofit/>
          </a:bodyPr>
          <a:lstStyle>
            <a:lvl1pPr marL="0" algn="l" defTabSz="315503" rtl="0" eaLnBrk="1" latinLnBrk="0" hangingPunct="1">
              <a:lnSpc>
                <a:spcPct val="90000"/>
              </a:lnSpc>
              <a:spcBef>
                <a:spcPct val="0"/>
              </a:spcBef>
              <a:buNone/>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11" name="Subtitle 2"/>
          <p:cNvSpPr>
            <a:spLocks noGrp="1"/>
          </p:cNvSpPr>
          <p:nvPr>
            <p:ph type="subTitle" idx="1" hasCustomPrompt="1"/>
          </p:nvPr>
        </p:nvSpPr>
        <p:spPr>
          <a:xfrm>
            <a:off x="481188" y="3359038"/>
            <a:ext cx="5164752" cy="2978116"/>
          </a:xfrm>
          <a:prstGeom prst="rect">
            <a:avLst/>
          </a:prstGeom>
        </p:spPr>
        <p:txBody>
          <a:bodyPr lIns="336536" tIns="168268" rIns="336536" bIns="336536">
            <a:noAutofit/>
          </a:bodyPr>
          <a:lstStyle>
            <a:lvl1pPr marL="0" indent="0" algn="l">
              <a:lnSpc>
                <a:spcPct val="100000"/>
              </a:lnSpc>
              <a:spcBef>
                <a:spcPts val="0"/>
              </a:spcBef>
              <a:buNone/>
              <a:defRPr sz="1125" b="1">
                <a:solidFill>
                  <a:schemeClr val="tx1"/>
                </a:solidFill>
                <a:latin typeface="+mn-lt"/>
                <a:ea typeface="Yu Gothic" panose="020B0400000000000000" pitchFamily="34" charset="-128"/>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dirty="0"/>
              <a:t>マスター サブタイトルの書式設定</a:t>
            </a:r>
            <a:endParaRPr lang="en-US" dirty="0"/>
          </a:p>
        </p:txBody>
      </p:sp>
    </p:spTree>
    <p:extLst>
      <p:ext uri="{BB962C8B-B14F-4D97-AF65-F5344CB8AC3E}">
        <p14:creationId xmlns:p14="http://schemas.microsoft.com/office/powerpoint/2010/main" val="1730121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Bullet List">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320793" y="934990"/>
            <a:ext cx="8500990" cy="5506052"/>
          </a:xfrm>
          <a:prstGeom prst="rect">
            <a:avLst/>
          </a:prstGeom>
        </p:spPr>
        <p:txBody>
          <a:bodyPr/>
          <a:lstStyle>
            <a:lvl1pPr marL="157751" indent="-157751">
              <a:buFont typeface="Wingdings 2" panose="05020102010507070707" pitchFamily="18" charset="2"/>
              <a:buChar char=""/>
              <a:defRPr>
                <a:latin typeface="+mn-lt"/>
              </a:defRPr>
            </a:lvl1pPr>
            <a:lvl2pPr marL="314408" marR="0"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baseline="0">
                <a:latin typeface="+mn-lt"/>
              </a:defRPr>
            </a:lvl2pPr>
            <a:lvl3pPr marL="472158" marR="0"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latin typeface="+mn-lt"/>
              </a:defRPr>
            </a:lvl3pPr>
            <a:lvl4pPr marL="629909" marR="0"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latin typeface="+mn-lt"/>
              </a:defRPr>
            </a:lvl4pPr>
            <a:lvl5pPr marL="788756" marR="0"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latin typeface="+mn-lt"/>
              </a:defRPr>
            </a:lvl5pPr>
          </a:lstStyle>
          <a:p>
            <a:pPr lvl="0"/>
            <a:r>
              <a:rPr lang="ja-JP" altLang="en-US" dirty="0"/>
              <a:t>マスター テキストの書式設定</a:t>
            </a:r>
          </a:p>
          <a:p>
            <a:pPr marL="314408" marR="0" lvl="1"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a:pP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975" b="0" i="0" u="none" strike="noStrike" kern="1200" cap="none" spc="0" normalizeH="0" baseline="0" noProof="0" dirty="0">
                <a:ln>
                  <a:noFill/>
                </a:ln>
                <a:solidFill>
                  <a:srgbClr val="000000"/>
                </a:solidFill>
                <a:effectLst/>
                <a:uLnTx/>
                <a:uFillTx/>
                <a:latin typeface="+mn-lt"/>
                <a:ea typeface="MS PGothic"/>
                <a:cs typeface="+mn-cs"/>
              </a:rPr>
              <a:t>2 </a:t>
            </a: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472158" marR="0" lvl="2"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3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629909" marR="0" lvl="3"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4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788756" marR="0" lvl="4"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5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p:txBody>
      </p:sp>
      <p:sp>
        <p:nvSpPr>
          <p:cNvPr id="3" name="Title 2"/>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3228931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Numbered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Narrow" panose="020B0606020202030204" pitchFamily="34" charset="0"/>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320793" y="934990"/>
            <a:ext cx="8500990" cy="5506052"/>
          </a:xfrm>
          <a:prstGeom prst="rect">
            <a:avLst/>
          </a:prstGeom>
        </p:spPr>
        <p:txBody>
          <a:bodyPr/>
          <a:lstStyle>
            <a:lvl1pPr marL="199380" indent="-199380">
              <a:buFont typeface="+mj-lt"/>
              <a:buAutoNum type="arabicPeriod"/>
              <a:defRPr lang="en-US" dirty="0">
                <a:latin typeface="+mn-lt"/>
              </a:defRPr>
            </a:lvl1pPr>
            <a:lvl2pPr marL="357131" indent="-157751">
              <a:buFont typeface="+mj-lt"/>
              <a:buAutoNum type="alphaUcPeriod"/>
              <a:defRPr>
                <a:latin typeface="+mn-lt"/>
              </a:defRPr>
            </a:lvl2pPr>
            <a:lvl3pPr marL="514883" indent="-157751">
              <a:buFont typeface="+mj-lt"/>
              <a:buAutoNum type="arabicParenR"/>
              <a:defRPr>
                <a:latin typeface="+mn-lt"/>
              </a:defRPr>
            </a:lvl3pPr>
            <a:lvl4pPr marL="672633" indent="-157751">
              <a:buFont typeface="+mj-lt"/>
              <a:buAutoNum type="alphaLcParenR"/>
              <a:defRPr>
                <a:latin typeface="+mn-lt"/>
              </a:defRPr>
            </a:lvl4pPr>
            <a:lvl5pPr marL="788756" indent="-118313">
              <a:buFont typeface="+mj-lt"/>
              <a:buAutoNum type="romanLcPeriod"/>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1976803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up (2x0) Content">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320793" y="934990"/>
            <a:ext cx="4041980" cy="5506052"/>
          </a:xfrm>
        </p:spPr>
        <p:txBody>
          <a:bodyPr/>
          <a:lstStyle>
            <a:lvl1pPr marL="157751" indent="-157751">
              <a:defRPr>
                <a:latin typeface="+mn-lt"/>
              </a:defRPr>
            </a:lvl1pPr>
            <a:lvl2pPr marL="314408" indent="-157751">
              <a:tabLst/>
              <a:defRPr>
                <a:latin typeface="+mn-lt"/>
              </a:defRPr>
            </a:lvl2pPr>
            <a:lvl3pPr marL="472158" indent="-157751">
              <a:defRPr>
                <a:latin typeface="+mn-lt"/>
              </a:defRPr>
            </a:lvl3pPr>
            <a:lvl4pPr marL="629909" indent="-157751">
              <a:defRPr>
                <a:latin typeface="+mn-lt"/>
              </a:defRPr>
            </a:lvl4pPr>
            <a:lvl5pPr marL="788756" indent="-158847">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9" name="Content Placeholder 3"/>
          <p:cNvSpPr>
            <a:spLocks noGrp="1"/>
          </p:cNvSpPr>
          <p:nvPr>
            <p:ph sz="quarter" idx="14"/>
          </p:nvPr>
        </p:nvSpPr>
        <p:spPr>
          <a:xfrm>
            <a:off x="4779802" y="934990"/>
            <a:ext cx="4041980" cy="5506052"/>
          </a:xfrm>
        </p:spPr>
        <p:txBody>
          <a:bodyPr/>
          <a:lstStyle>
            <a:lvl1pPr marL="157751" indent="-157751">
              <a:defRPr>
                <a:latin typeface="+mn-lt"/>
              </a:defRPr>
            </a:lvl1pPr>
            <a:lvl2pPr marL="314408" indent="-157751">
              <a:defRPr>
                <a:latin typeface="+mn-lt"/>
              </a:defRPr>
            </a:lvl2pPr>
            <a:lvl3pPr marL="472158" indent="-157751">
              <a:defRPr>
                <a:latin typeface="+mn-lt"/>
              </a:defRPr>
            </a:lvl3pPr>
            <a:lvl4pPr marL="629909" indent="-157751">
              <a:defRPr>
                <a:latin typeface="+mn-lt"/>
              </a:defRPr>
            </a:lvl4pPr>
            <a:lvl5pPr marL="788756" indent="-157751">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463576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up (2x1)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89"/>
            <a:ext cx="404198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5" name="Content Placeholder 3"/>
          <p:cNvSpPr>
            <a:spLocks noGrp="1"/>
          </p:cNvSpPr>
          <p:nvPr>
            <p:ph sz="quarter" idx="18"/>
          </p:nvPr>
        </p:nvSpPr>
        <p:spPr>
          <a:xfrm>
            <a:off x="4779802" y="934989"/>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850099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1204119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up (1x1)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89"/>
            <a:ext cx="850099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850099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2602425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up (2x2)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90"/>
            <a:ext cx="404198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5" name="Content Placeholder 3"/>
          <p:cNvSpPr>
            <a:spLocks noGrp="1"/>
          </p:cNvSpPr>
          <p:nvPr>
            <p:ph sz="quarter" idx="18"/>
          </p:nvPr>
        </p:nvSpPr>
        <p:spPr>
          <a:xfrm>
            <a:off x="4779802" y="934990"/>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7" name="Content Placeholder 3"/>
          <p:cNvSpPr>
            <a:spLocks noGrp="1"/>
          </p:cNvSpPr>
          <p:nvPr>
            <p:ph sz="quarter" idx="20"/>
          </p:nvPr>
        </p:nvSpPr>
        <p:spPr>
          <a:xfrm>
            <a:off x="4779802" y="3843848"/>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610293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0793" y="2"/>
            <a:ext cx="8500990" cy="796473"/>
          </a:xfrm>
          <a:prstGeom prst="rect">
            <a:avLst/>
          </a:prstGeom>
        </p:spPr>
        <p:txBody>
          <a:bodyPr vert="horz" lIns="0" tIns="84134" rIns="0" bIns="84134" rtlCol="0" anchor="b" anchorCtr="0">
            <a:normAutofit/>
          </a:bodyPr>
          <a:lstStyle/>
          <a:p>
            <a:r>
              <a:rPr lang="ja-JP" altLang="en-US" dirty="0"/>
              <a:t>マスター タイトルの書式設定</a:t>
            </a:r>
            <a:endParaRPr lang="en-US" dirty="0"/>
          </a:p>
        </p:txBody>
      </p:sp>
      <p:cxnSp>
        <p:nvCxnSpPr>
          <p:cNvPr id="18" name="Straight Connector 17"/>
          <p:cNvCxnSpPr/>
          <p:nvPr/>
        </p:nvCxnSpPr>
        <p:spPr>
          <a:xfrm>
            <a:off x="0" y="796473"/>
            <a:ext cx="9144000" cy="0"/>
          </a:xfrm>
          <a:prstGeom prst="line">
            <a:avLst/>
          </a:prstGeom>
          <a:ln w="6350">
            <a:solidFill>
              <a:srgbClr val="818D93"/>
            </a:solidFill>
          </a:ln>
        </p:spPr>
        <p:style>
          <a:lnRef idx="1">
            <a:schemeClr val="accent1"/>
          </a:lnRef>
          <a:fillRef idx="0">
            <a:schemeClr val="accent1"/>
          </a:fillRef>
          <a:effectRef idx="0">
            <a:schemeClr val="accent1"/>
          </a:effectRef>
          <a:fontRef idx="minor">
            <a:schemeClr val="tx1"/>
          </a:fontRef>
        </p:style>
      </p:cxnSp>
      <p:sp>
        <p:nvSpPr>
          <p:cNvPr id="9" name="Text Placeholder 8"/>
          <p:cNvSpPr>
            <a:spLocks noGrp="1"/>
          </p:cNvSpPr>
          <p:nvPr>
            <p:ph type="body" idx="1"/>
          </p:nvPr>
        </p:nvSpPr>
        <p:spPr>
          <a:xfrm>
            <a:off x="320052" y="934990"/>
            <a:ext cx="8500990" cy="5506052"/>
          </a:xfrm>
          <a:prstGeom prst="rect">
            <a:avLst/>
          </a:prstGeom>
        </p:spPr>
        <p:txBody>
          <a:bodyPr vert="horz" lIns="0" tIns="0" rIns="0" bIns="0" rtlCol="0">
            <a:normAutofit/>
          </a:bodyPr>
          <a:lstStyle/>
          <a:p>
            <a:pPr lvl="0"/>
            <a:r>
              <a:rPr lang="ja-JP" altLang="en-US" dirty="0"/>
              <a:t>マスター テキストの書式設定</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314408" marR="0" lvl="1"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a:pP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975" b="0" i="0" u="none" strike="noStrike" kern="1200" cap="none" spc="0" normalizeH="0" baseline="0" noProof="0" dirty="0">
                <a:ln>
                  <a:noFill/>
                </a:ln>
                <a:solidFill>
                  <a:srgbClr val="000000"/>
                </a:solidFill>
                <a:effectLst/>
                <a:uLnTx/>
                <a:uFillTx/>
                <a:latin typeface="+mn-lt"/>
                <a:ea typeface="MS PGothic"/>
                <a:cs typeface="+mn-cs"/>
              </a:rPr>
              <a:t>2 </a:t>
            </a: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472158" marR="0" lvl="2"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3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629909" marR="0" lvl="3"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4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788756" marR="0" lvl="4"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5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p:txBody>
      </p:sp>
      <p:sp>
        <p:nvSpPr>
          <p:cNvPr id="10" name="Slide Number Placeholder 7"/>
          <p:cNvSpPr txBox="1">
            <a:spLocks/>
          </p:cNvSpPr>
          <p:nvPr userDrawn="1"/>
        </p:nvSpPr>
        <p:spPr>
          <a:xfrm>
            <a:off x="0" y="6511709"/>
            <a:ext cx="481188" cy="346293"/>
          </a:xfrm>
          <a:prstGeom prst="rect">
            <a:avLst/>
          </a:prstGeom>
        </p:spPr>
        <p:txBody>
          <a:bodyPr vert="horz" lIns="0" tIns="0" rIns="0" bIns="0" rtlCol="0" anchor="ctr"/>
          <a:lstStyle>
            <a:defPPr>
              <a:defRPr lang="en-US"/>
            </a:defPPr>
            <a:lvl1pPr marL="0" algn="r" defTabSz="457200" rtl="0" eaLnBrk="1" latinLnBrk="0" hangingPunct="1">
              <a:defRPr lang="en-US" sz="800" b="0" kern="1200" smtClean="0">
                <a:solidFill>
                  <a:srgbClr val="000000"/>
                </a:solidFill>
                <a:latin typeface="+mj-lt"/>
                <a:ea typeface="+mn-ea"/>
                <a:cs typeface="+mn-cs"/>
              </a:defRPr>
            </a:lvl1pPr>
            <a:lvl2pPr marL="483306" algn="l" defTabSz="483306" rtl="0" eaLnBrk="1" latinLnBrk="0" hangingPunct="1">
              <a:defRPr sz="1900" kern="1200">
                <a:solidFill>
                  <a:schemeClr val="tx1"/>
                </a:solidFill>
                <a:latin typeface="+mn-lt"/>
                <a:ea typeface="+mn-ea"/>
                <a:cs typeface="+mn-cs"/>
              </a:defRPr>
            </a:lvl2pPr>
            <a:lvl3pPr marL="966612" algn="l" defTabSz="483306" rtl="0" eaLnBrk="1" latinLnBrk="0" hangingPunct="1">
              <a:defRPr sz="1900" kern="1200">
                <a:solidFill>
                  <a:schemeClr val="tx1"/>
                </a:solidFill>
                <a:latin typeface="+mn-lt"/>
                <a:ea typeface="+mn-ea"/>
                <a:cs typeface="+mn-cs"/>
              </a:defRPr>
            </a:lvl3pPr>
            <a:lvl4pPr marL="1449918" algn="l" defTabSz="483306" rtl="0" eaLnBrk="1" latinLnBrk="0" hangingPunct="1">
              <a:defRPr sz="1900" kern="1200">
                <a:solidFill>
                  <a:schemeClr val="tx1"/>
                </a:solidFill>
                <a:latin typeface="+mn-lt"/>
                <a:ea typeface="+mn-ea"/>
                <a:cs typeface="+mn-cs"/>
              </a:defRPr>
            </a:lvl4pPr>
            <a:lvl5pPr marL="1933224" algn="l" defTabSz="483306" rtl="0" eaLnBrk="1" latinLnBrk="0" hangingPunct="1">
              <a:defRPr sz="1900" kern="1200">
                <a:solidFill>
                  <a:schemeClr val="tx1"/>
                </a:solidFill>
                <a:latin typeface="+mn-lt"/>
                <a:ea typeface="+mn-ea"/>
                <a:cs typeface="+mn-cs"/>
              </a:defRPr>
            </a:lvl5pPr>
            <a:lvl6pPr marL="2416531" algn="l" defTabSz="483306" rtl="0" eaLnBrk="1" latinLnBrk="0" hangingPunct="1">
              <a:defRPr sz="1900" kern="1200">
                <a:solidFill>
                  <a:schemeClr val="tx1"/>
                </a:solidFill>
                <a:latin typeface="+mn-lt"/>
                <a:ea typeface="+mn-ea"/>
                <a:cs typeface="+mn-cs"/>
              </a:defRPr>
            </a:lvl6pPr>
            <a:lvl7pPr marL="2899837" algn="l" defTabSz="483306" rtl="0" eaLnBrk="1" latinLnBrk="0" hangingPunct="1">
              <a:defRPr sz="1900" kern="1200">
                <a:solidFill>
                  <a:schemeClr val="tx1"/>
                </a:solidFill>
                <a:latin typeface="+mn-lt"/>
                <a:ea typeface="+mn-ea"/>
                <a:cs typeface="+mn-cs"/>
              </a:defRPr>
            </a:lvl7pPr>
            <a:lvl8pPr marL="3383143" algn="l" defTabSz="483306" rtl="0" eaLnBrk="1" latinLnBrk="0" hangingPunct="1">
              <a:defRPr sz="1900" kern="1200">
                <a:solidFill>
                  <a:schemeClr val="tx1"/>
                </a:solidFill>
                <a:latin typeface="+mn-lt"/>
                <a:ea typeface="+mn-ea"/>
                <a:cs typeface="+mn-cs"/>
              </a:defRPr>
            </a:lvl8pPr>
            <a:lvl9pPr marL="3866449" algn="l" defTabSz="483306" rtl="0" eaLnBrk="1" latinLnBrk="0" hangingPunct="1">
              <a:defRPr sz="1900" kern="1200">
                <a:solidFill>
                  <a:schemeClr val="tx1"/>
                </a:solidFill>
                <a:latin typeface="+mn-lt"/>
                <a:ea typeface="+mn-ea"/>
                <a:cs typeface="+mn-cs"/>
              </a:defRPr>
            </a:lvl9pPr>
          </a:lstStyle>
          <a:p>
            <a:fld id="{A0C08A6A-8EA3-4211-93FD-76FB27967F5A}" type="slidenum">
              <a:rPr sz="600">
                <a:ea typeface="Yu Gothic" panose="020B0400000000000000" pitchFamily="34" charset="-128"/>
              </a:rPr>
              <a:pPr/>
              <a:t>‹#›</a:t>
            </a:fld>
            <a:endParaRPr sz="600" dirty="0">
              <a:ea typeface="Yu Gothic" panose="020B0400000000000000" pitchFamily="34" charset="-128"/>
            </a:endParaRPr>
          </a:p>
        </p:txBody>
      </p:sp>
      <p:sp>
        <p:nvSpPr>
          <p:cNvPr id="4" name="TextBox 3"/>
          <p:cNvSpPr txBox="1"/>
          <p:nvPr userDrawn="1"/>
        </p:nvSpPr>
        <p:spPr>
          <a:xfrm>
            <a:off x="481189" y="6511709"/>
            <a:ext cx="7506332" cy="346293"/>
          </a:xfrm>
          <a:prstGeom prst="rect">
            <a:avLst/>
          </a:prstGeom>
          <a:noFill/>
        </p:spPr>
        <p:txBody>
          <a:bodyPr wrap="square" lIns="63101" tIns="0" rIns="315503" bIns="0" rtlCol="0" anchor="ctr" anchorCtr="0">
            <a:noAutofit/>
          </a:bodyPr>
          <a:lstStyle/>
          <a:p>
            <a:pPr defTabSz="333518">
              <a:defRPr/>
            </a:pPr>
            <a:r>
              <a:rPr lang="en-US" sz="525" dirty="0">
                <a:solidFill>
                  <a:srgbClr val="000000"/>
                </a:solidFill>
                <a:ea typeface="Yu Gothic" panose="020B0400000000000000" pitchFamily="34" charset="-128"/>
              </a:rPr>
              <a:t>|   Private and confidential</a:t>
            </a:r>
          </a:p>
        </p:txBody>
      </p:sp>
      <p:pic>
        <p:nvPicPr>
          <p:cNvPr id="3" name="図 2"/>
          <p:cNvPicPr>
            <a:picLocks noChangeAspect="1"/>
          </p:cNvPicPr>
          <p:nvPr userDrawn="1"/>
        </p:nvPicPr>
        <p:blipFill>
          <a:blip r:embed="rId20" cstate="email">
            <a:extLst>
              <a:ext uri="{28A0092B-C50C-407E-A947-70E740481C1C}">
                <a14:useLocalDpi xmlns:a14="http://schemas.microsoft.com/office/drawing/2010/main"/>
              </a:ext>
            </a:extLst>
          </a:blip>
          <a:stretch>
            <a:fillRect/>
          </a:stretch>
        </p:blipFill>
        <p:spPr>
          <a:xfrm>
            <a:off x="7987521" y="6511707"/>
            <a:ext cx="1154317" cy="342060"/>
          </a:xfrm>
          <a:prstGeom prst="rect">
            <a:avLst/>
          </a:prstGeom>
        </p:spPr>
      </p:pic>
    </p:spTree>
    <p:extLst>
      <p:ext uri="{BB962C8B-B14F-4D97-AF65-F5344CB8AC3E}">
        <p14:creationId xmlns:p14="http://schemas.microsoft.com/office/powerpoint/2010/main" val="22767017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ftr="0" dt="0"/>
  <p:txStyles>
    <p:titleStyle>
      <a:lvl1pPr marL="0" algn="l" defTabSz="315503" rtl="0" eaLnBrk="1" latinLnBrk="0" hangingPunct="1">
        <a:lnSpc>
          <a:spcPct val="100000"/>
        </a:lnSpc>
        <a:spcBef>
          <a:spcPct val="0"/>
        </a:spcBef>
        <a:buNone/>
        <a:defRPr kumimoji="1" lang="en-US" sz="1500" b="1" kern="1200" baseline="0" dirty="0">
          <a:solidFill>
            <a:schemeClr val="tx2"/>
          </a:solidFill>
          <a:latin typeface="Arial Narrow" panose="020B0606020202030204" pitchFamily="34" charset="0"/>
          <a:ea typeface="Yu Gothic" panose="020B0400000000000000" pitchFamily="34" charset="-128"/>
          <a:cs typeface="+mj-cs"/>
        </a:defRPr>
      </a:lvl1pPr>
    </p:titleStyle>
    <p:bodyStyle>
      <a:lvl1pPr marL="157751" marR="0" indent="-157751" algn="l" defTabSz="333518" rtl="0" eaLnBrk="1" fontAlgn="auto" latinLnBrk="0" hangingPunct="1">
        <a:lnSpc>
          <a:spcPct val="110000"/>
        </a:lnSpc>
        <a:spcBef>
          <a:spcPts val="621"/>
        </a:spcBef>
        <a:spcAft>
          <a:spcPts val="0"/>
        </a:spcAft>
        <a:buClrTx/>
        <a:buSzPct val="90000"/>
        <a:buFont typeface="Wingdings 2" panose="05020102010507070707" pitchFamily="18" charset="2"/>
        <a:buChar char=""/>
        <a:tabLst/>
        <a:defRPr kumimoji="1" lang="en-US" sz="975" b="0" kern="1200" dirty="0" smtClean="0">
          <a:solidFill>
            <a:schemeClr val="tx1"/>
          </a:solidFill>
          <a:latin typeface="+mn-lt"/>
          <a:ea typeface="Yu Gothic" panose="020B0400000000000000" pitchFamily="34" charset="-128"/>
          <a:cs typeface="+mn-cs"/>
        </a:defRPr>
      </a:lvl1pPr>
      <a:lvl2pPr marL="314408" marR="0"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kumimoji="1" lang="en-US" sz="975" kern="1200" dirty="0" smtClean="0">
          <a:solidFill>
            <a:schemeClr val="tx1"/>
          </a:solidFill>
          <a:latin typeface="+mn-lt"/>
          <a:ea typeface="Yu Gothic" panose="020B0400000000000000" pitchFamily="34" charset="-128"/>
          <a:cs typeface="+mn-cs"/>
        </a:defRPr>
      </a:lvl2pPr>
      <a:lvl3pPr marL="472158" marR="0"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kumimoji="1" lang="en-US" sz="825" kern="1200" dirty="0" smtClean="0">
          <a:solidFill>
            <a:schemeClr val="tx1"/>
          </a:solidFill>
          <a:latin typeface="+mn-lt"/>
          <a:ea typeface="Yu Gothic" panose="020B0400000000000000" pitchFamily="34" charset="-128"/>
          <a:cs typeface="+mn-cs"/>
        </a:defRPr>
      </a:lvl3pPr>
      <a:lvl4pPr marL="629909" marR="0"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kumimoji="1" lang="en-US" sz="825" kern="1200" dirty="0" smtClean="0">
          <a:solidFill>
            <a:schemeClr val="tx1"/>
          </a:solidFill>
          <a:latin typeface="+mn-lt"/>
          <a:ea typeface="Yu Gothic" panose="020B0400000000000000" pitchFamily="34" charset="-128"/>
          <a:cs typeface="+mn-cs"/>
        </a:defRPr>
      </a:lvl4pPr>
      <a:lvl5pPr marL="788756" marR="0"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kumimoji="1" lang="en-US" sz="825" kern="1200" dirty="0" smtClean="0">
          <a:solidFill>
            <a:schemeClr val="tx1"/>
          </a:solidFill>
          <a:latin typeface="+mn-lt"/>
          <a:ea typeface="Yu Gothic" panose="020B0400000000000000" pitchFamily="34" charset="-128"/>
          <a:cs typeface="+mn-cs"/>
        </a:defRPr>
      </a:lvl5pPr>
      <a:lvl6pPr marL="1834346"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6pPr>
      <a:lvl7pPr marL="2167864"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7pPr>
      <a:lvl8pPr marL="2501381"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8pPr>
      <a:lvl9pPr marL="2834899"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9pPr>
    </p:bodyStyle>
    <p:otherStyle>
      <a:defPPr>
        <a:defRPr lang="en-US"/>
      </a:defPPr>
      <a:lvl1pPr marL="0" algn="l" defTabSz="333518" rtl="0" eaLnBrk="1" latinLnBrk="0" hangingPunct="1">
        <a:defRPr kumimoji="1" sz="1275" kern="1200">
          <a:solidFill>
            <a:schemeClr val="tx1"/>
          </a:solidFill>
          <a:latin typeface="+mn-lt"/>
          <a:ea typeface="+mn-ea"/>
          <a:cs typeface="+mn-cs"/>
        </a:defRPr>
      </a:lvl1pPr>
      <a:lvl2pPr marL="333518" algn="l" defTabSz="333518" rtl="0" eaLnBrk="1" latinLnBrk="0" hangingPunct="1">
        <a:defRPr kumimoji="1" sz="1275" kern="1200">
          <a:solidFill>
            <a:schemeClr val="tx1"/>
          </a:solidFill>
          <a:latin typeface="+mn-lt"/>
          <a:ea typeface="+mn-ea"/>
          <a:cs typeface="+mn-cs"/>
        </a:defRPr>
      </a:lvl2pPr>
      <a:lvl3pPr marL="667035" algn="l" defTabSz="333518" rtl="0" eaLnBrk="1" latinLnBrk="0" hangingPunct="1">
        <a:defRPr kumimoji="1" sz="1275" kern="1200">
          <a:solidFill>
            <a:schemeClr val="tx1"/>
          </a:solidFill>
          <a:latin typeface="+mn-lt"/>
          <a:ea typeface="+mn-ea"/>
          <a:cs typeface="+mn-cs"/>
        </a:defRPr>
      </a:lvl3pPr>
      <a:lvl4pPr marL="1000553" algn="l" defTabSz="333518" rtl="0" eaLnBrk="1" latinLnBrk="0" hangingPunct="1">
        <a:defRPr kumimoji="1" sz="1275" kern="1200">
          <a:solidFill>
            <a:schemeClr val="tx1"/>
          </a:solidFill>
          <a:latin typeface="+mn-lt"/>
          <a:ea typeface="+mn-ea"/>
          <a:cs typeface="+mn-cs"/>
        </a:defRPr>
      </a:lvl4pPr>
      <a:lvl5pPr marL="1334069" algn="l" defTabSz="333518" rtl="0" eaLnBrk="1" latinLnBrk="0" hangingPunct="1">
        <a:defRPr kumimoji="1" sz="1275" kern="1200">
          <a:solidFill>
            <a:schemeClr val="tx1"/>
          </a:solidFill>
          <a:latin typeface="+mn-lt"/>
          <a:ea typeface="+mn-ea"/>
          <a:cs typeface="+mn-cs"/>
        </a:defRPr>
      </a:lvl5pPr>
      <a:lvl6pPr marL="1667588" algn="l" defTabSz="333518" rtl="0" eaLnBrk="1" latinLnBrk="0" hangingPunct="1">
        <a:defRPr kumimoji="1" sz="1275" kern="1200">
          <a:solidFill>
            <a:schemeClr val="tx1"/>
          </a:solidFill>
          <a:latin typeface="+mn-lt"/>
          <a:ea typeface="+mn-ea"/>
          <a:cs typeface="+mn-cs"/>
        </a:defRPr>
      </a:lvl6pPr>
      <a:lvl7pPr marL="2001105" algn="l" defTabSz="333518" rtl="0" eaLnBrk="1" latinLnBrk="0" hangingPunct="1">
        <a:defRPr kumimoji="1" sz="1275" kern="1200">
          <a:solidFill>
            <a:schemeClr val="tx1"/>
          </a:solidFill>
          <a:latin typeface="+mn-lt"/>
          <a:ea typeface="+mn-ea"/>
          <a:cs typeface="+mn-cs"/>
        </a:defRPr>
      </a:lvl7pPr>
      <a:lvl8pPr marL="2334623" algn="l" defTabSz="333518" rtl="0" eaLnBrk="1" latinLnBrk="0" hangingPunct="1">
        <a:defRPr kumimoji="1" sz="1275" kern="1200">
          <a:solidFill>
            <a:schemeClr val="tx1"/>
          </a:solidFill>
          <a:latin typeface="+mn-lt"/>
          <a:ea typeface="+mn-ea"/>
          <a:cs typeface="+mn-cs"/>
        </a:defRPr>
      </a:lvl8pPr>
      <a:lvl9pPr marL="2668140" algn="l" defTabSz="333518" rtl="0" eaLnBrk="1" latinLnBrk="0" hangingPunct="1">
        <a:defRPr kumimoji="1" sz="127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26.emf"/></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18.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8.xml"/><Relationship Id="rId5" Type="http://schemas.openxmlformats.org/officeDocument/2006/relationships/image" Target="../media/image39.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42.png"/><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8.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18.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8.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21.emf"/></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9.xml"/><Relationship Id="rId1" Type="http://schemas.openxmlformats.org/officeDocument/2006/relationships/slideLayout" Target="../slideLayouts/slideLayout9.xml"/><Relationship Id="rId5" Type="http://schemas.openxmlformats.org/officeDocument/2006/relationships/image" Target="../media/image24.png"/><Relationship Id="rId4" Type="http://schemas.openxmlformats.org/officeDocument/2006/relationships/image" Target="../media/image2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a:xfrm>
            <a:off x="323528" y="2420888"/>
            <a:ext cx="5607777" cy="1189418"/>
          </a:xfrm>
        </p:spPr>
        <p:txBody>
          <a:bodyPr>
            <a:noAutofit/>
          </a:bodyPr>
          <a:lstStyle/>
          <a:p>
            <a:r>
              <a:rPr lang="en-US" sz="2400" b="1" i="1" dirty="0" smtClean="0">
                <a:solidFill>
                  <a:schemeClr val="tx2">
                    <a:lumMod val="60000"/>
                    <a:lumOff val="40000"/>
                  </a:schemeClr>
                </a:solidFill>
                <a:latin typeface="Book Antiqua" panose="02040602050305030304" pitchFamily="18" charset="0"/>
              </a:rPr>
              <a:t>Mizuho Treasury Quick Webinar - </a:t>
            </a:r>
            <a:r>
              <a:rPr lang="en-US" sz="2400" b="1" i="1" dirty="0">
                <a:solidFill>
                  <a:schemeClr val="tx2">
                    <a:lumMod val="60000"/>
                    <a:lumOff val="40000"/>
                  </a:schemeClr>
                </a:solidFill>
                <a:latin typeface="Book Antiqua" panose="02040602050305030304" pitchFamily="18" charset="0"/>
              </a:rPr>
              <a:t>FOMC: November Takeaways and December Early Preview - Grinch or Santa</a:t>
            </a:r>
            <a:endParaRPr lang="en-US" sz="1800" dirty="0">
              <a:solidFill>
                <a:schemeClr val="accent6"/>
              </a:solidFill>
              <a:latin typeface="Book Antiqua" panose="02040602050305030304" pitchFamily="18" charset="0"/>
            </a:endParaRPr>
          </a:p>
        </p:txBody>
      </p:sp>
      <p:sp>
        <p:nvSpPr>
          <p:cNvPr id="11" name="Subtitle 10"/>
          <p:cNvSpPr>
            <a:spLocks noGrp="1"/>
          </p:cNvSpPr>
          <p:nvPr>
            <p:ph type="subTitle" idx="1"/>
          </p:nvPr>
        </p:nvSpPr>
        <p:spPr>
          <a:xfrm>
            <a:off x="5580112" y="6068649"/>
            <a:ext cx="1556927" cy="253314"/>
          </a:xfrm>
        </p:spPr>
        <p:txBody>
          <a:bodyPr>
            <a:noAutofit/>
          </a:bodyPr>
          <a:lstStyle/>
          <a:p>
            <a:r>
              <a:rPr lang="en-US" sz="900" b="0" dirty="0" smtClean="0"/>
              <a:t>September </a:t>
            </a:r>
            <a:r>
              <a:rPr lang="en-US" sz="900" b="0" dirty="0"/>
              <a:t>2024</a:t>
            </a:r>
          </a:p>
        </p:txBody>
      </p:sp>
      <p:sp>
        <p:nvSpPr>
          <p:cNvPr id="9" name="Text Box 22"/>
          <p:cNvSpPr txBox="1">
            <a:spLocks noChangeArrowheads="1"/>
          </p:cNvSpPr>
          <p:nvPr/>
        </p:nvSpPr>
        <p:spPr bwMode="auto">
          <a:xfrm>
            <a:off x="507077" y="6165304"/>
            <a:ext cx="1335881" cy="246682"/>
          </a:xfrm>
          <a:prstGeom prst="rect">
            <a:avLst/>
          </a:prstGeom>
          <a:noFill/>
          <a:ln w="9525" algn="ctr">
            <a:noFill/>
            <a:miter lim="800000"/>
            <a:headEnd/>
            <a:tailEnd/>
          </a:ln>
        </p:spPr>
        <p:txBody>
          <a:bodyPr wrap="square" tIns="81000" bIns="81000">
            <a:spAutoFit/>
          </a:bodyPr>
          <a:lstStyle/>
          <a:p>
            <a:pPr>
              <a:lnSpc>
                <a:spcPct val="90000"/>
              </a:lnSpc>
              <a:spcBef>
                <a:spcPct val="50000"/>
              </a:spcBef>
            </a:pPr>
            <a:r>
              <a:rPr lang="en-US" sz="600" dirty="0">
                <a:latin typeface="Times New Roman" pitchFamily="18" charset="0"/>
                <a:cs typeface="Times New Roman" pitchFamily="18" charset="0"/>
              </a:rPr>
              <a:t>Photo Credits: Shutterstock, FT</a:t>
            </a:r>
          </a:p>
        </p:txBody>
      </p:sp>
    </p:spTree>
    <p:extLst>
      <p:ext uri="{BB962C8B-B14F-4D97-AF65-F5344CB8AC3E}">
        <p14:creationId xmlns:p14="http://schemas.microsoft.com/office/powerpoint/2010/main" val="24136299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3. </a:t>
            </a:r>
            <a:r>
              <a:rPr lang="en-US" sz="1800" dirty="0">
                <a:solidFill>
                  <a:schemeClr val="tx1"/>
                </a:solidFill>
              </a:rPr>
              <a:t>FX Outlook - EM-Asia: Examining the FX "gains" since September FOMC</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pic>
        <p:nvPicPr>
          <p:cNvPr id="4" name="Picture 3"/>
          <p:cNvPicPr>
            <a:picLocks noChangeAspect="1"/>
          </p:cNvPicPr>
          <p:nvPr/>
        </p:nvPicPr>
        <p:blipFill>
          <a:blip r:embed="rId3"/>
          <a:stretch>
            <a:fillRect/>
          </a:stretch>
        </p:blipFill>
        <p:spPr>
          <a:xfrm>
            <a:off x="-6462" y="1556792"/>
            <a:ext cx="4597634" cy="2894806"/>
          </a:xfrm>
          <a:prstGeom prst="rect">
            <a:avLst/>
          </a:prstGeom>
        </p:spPr>
      </p:pic>
      <p:pic>
        <p:nvPicPr>
          <p:cNvPr id="5" name="Picture 4"/>
          <p:cNvPicPr>
            <a:picLocks noChangeAspect="1"/>
          </p:cNvPicPr>
          <p:nvPr/>
        </p:nvPicPr>
        <p:blipFill>
          <a:blip r:embed="rId4"/>
          <a:stretch>
            <a:fillRect/>
          </a:stretch>
        </p:blipFill>
        <p:spPr>
          <a:xfrm>
            <a:off x="4662460" y="908720"/>
            <a:ext cx="4421124" cy="4396740"/>
          </a:xfrm>
          <a:prstGeom prst="rect">
            <a:avLst/>
          </a:prstGeom>
        </p:spPr>
      </p:pic>
    </p:spTree>
    <p:extLst>
      <p:ext uri="{BB962C8B-B14F-4D97-AF65-F5344CB8AC3E}">
        <p14:creationId xmlns:p14="http://schemas.microsoft.com/office/powerpoint/2010/main" val="34778766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3. </a:t>
            </a:r>
            <a:r>
              <a:rPr lang="en-US" sz="1800" dirty="0">
                <a:solidFill>
                  <a:schemeClr val="tx1"/>
                </a:solidFill>
              </a:rPr>
              <a:t>FX </a:t>
            </a:r>
            <a:r>
              <a:rPr lang="en-US" sz="1800" dirty="0" smtClean="0">
                <a:solidFill>
                  <a:schemeClr val="tx1"/>
                </a:solidFill>
              </a:rPr>
              <a:t>Outlook </a:t>
            </a:r>
            <a:r>
              <a:rPr lang="en-US" sz="1800" dirty="0">
                <a:solidFill>
                  <a:schemeClr val="tx1"/>
                </a:solidFill>
              </a:rPr>
              <a:t>- China's Dragon Year: Of Wood and Fire - A Brief Take on Stimulus</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pic>
        <p:nvPicPr>
          <p:cNvPr id="4" name="Picture 3"/>
          <p:cNvPicPr>
            <a:picLocks noChangeAspect="1"/>
          </p:cNvPicPr>
          <p:nvPr/>
        </p:nvPicPr>
        <p:blipFill>
          <a:blip r:embed="rId3"/>
          <a:stretch>
            <a:fillRect/>
          </a:stretch>
        </p:blipFill>
        <p:spPr>
          <a:xfrm>
            <a:off x="647612" y="3625003"/>
            <a:ext cx="7870982" cy="2900341"/>
          </a:xfrm>
          <a:prstGeom prst="rect">
            <a:avLst/>
          </a:prstGeom>
        </p:spPr>
      </p:pic>
      <p:pic>
        <p:nvPicPr>
          <p:cNvPr id="5" name="Picture 4"/>
          <p:cNvPicPr>
            <a:picLocks noChangeAspect="1"/>
          </p:cNvPicPr>
          <p:nvPr/>
        </p:nvPicPr>
        <p:blipFill>
          <a:blip r:embed="rId4"/>
          <a:stretch>
            <a:fillRect/>
          </a:stretch>
        </p:blipFill>
        <p:spPr>
          <a:xfrm>
            <a:off x="4788024" y="821627"/>
            <a:ext cx="3730570" cy="2778224"/>
          </a:xfrm>
          <a:prstGeom prst="rect">
            <a:avLst/>
          </a:prstGeom>
        </p:spPr>
      </p:pic>
      <p:sp>
        <p:nvSpPr>
          <p:cNvPr id="6" name="正方形/長方形 20">
            <a:extLst>
              <a:ext uri="{FF2B5EF4-FFF2-40B4-BE49-F238E27FC236}">
                <a16:creationId xmlns:a16="http://schemas.microsoft.com/office/drawing/2014/main" id="{C0ADA60D-075E-F72F-B0BA-13D82892FE2E}"/>
              </a:ext>
            </a:extLst>
          </p:cNvPr>
          <p:cNvSpPr>
            <a:spLocks noChangeArrowheads="1"/>
          </p:cNvSpPr>
          <p:nvPr/>
        </p:nvSpPr>
        <p:spPr bwMode="auto">
          <a:xfrm>
            <a:off x="513360" y="900758"/>
            <a:ext cx="3888432" cy="2352729"/>
          </a:xfrm>
          <a:prstGeom prst="rect">
            <a:avLst/>
          </a:prstGeom>
          <a:solidFill>
            <a:schemeClr val="bg1">
              <a:lumMod val="95000"/>
            </a:schemeClr>
          </a:solidFill>
          <a:ln w="9525" algn="ctr">
            <a:noFill/>
            <a:prstDash val="sysDot"/>
            <a:round/>
            <a:headEnd/>
            <a:tailEnd/>
          </a:ln>
        </p:spPr>
        <p:txBody>
          <a:bodyPr lIns="0" tIns="36000" rIns="108000" bIns="0"/>
          <a:lstStyle>
            <a:lvl1pPr marL="285750" indent="-285750" eaLnBrk="0" hangingPunct="0">
              <a:defRPr kumimoji="1" sz="1400" b="1">
                <a:solidFill>
                  <a:srgbClr val="FC0019"/>
                </a:solidFill>
                <a:latin typeface="ＭＳ Ｐゴシック" pitchFamily="34" charset="-128"/>
                <a:ea typeface="ＭＳ Ｐゴシック" pitchFamily="34" charset="-128"/>
              </a:defRPr>
            </a:lvl1pPr>
            <a:lvl2pPr marL="742950" indent="-285750" eaLnBrk="0" hangingPunct="0">
              <a:defRPr kumimoji="1" sz="1400" b="1">
                <a:solidFill>
                  <a:srgbClr val="FC0019"/>
                </a:solidFill>
                <a:latin typeface="ＭＳ Ｐゴシック" pitchFamily="34" charset="-128"/>
                <a:ea typeface="ＭＳ Ｐゴシック" pitchFamily="34" charset="-128"/>
              </a:defRPr>
            </a:lvl2pPr>
            <a:lvl3pPr marL="1143000" indent="-228600" eaLnBrk="0" hangingPunct="0">
              <a:defRPr kumimoji="1" sz="1400" b="1">
                <a:solidFill>
                  <a:srgbClr val="FC0019"/>
                </a:solidFill>
                <a:latin typeface="ＭＳ Ｐゴシック" pitchFamily="34" charset="-128"/>
                <a:ea typeface="ＭＳ Ｐゴシック" pitchFamily="34" charset="-128"/>
              </a:defRPr>
            </a:lvl3pPr>
            <a:lvl4pPr marL="1600200" indent="-228600" eaLnBrk="0" hangingPunct="0">
              <a:defRPr kumimoji="1" sz="1400" b="1">
                <a:solidFill>
                  <a:srgbClr val="FC0019"/>
                </a:solidFill>
                <a:latin typeface="ＭＳ Ｐゴシック" pitchFamily="34" charset="-128"/>
                <a:ea typeface="ＭＳ Ｐゴシック" pitchFamily="34" charset="-128"/>
              </a:defRPr>
            </a:lvl4pPr>
            <a:lvl5pPr marL="2057400" indent="-228600" eaLnBrk="0" hangingPunct="0">
              <a:defRPr kumimoji="1" sz="1400" b="1">
                <a:solidFill>
                  <a:srgbClr val="FC0019"/>
                </a:solidFill>
                <a:latin typeface="ＭＳ Ｐゴシック" pitchFamily="34" charset="-128"/>
                <a:ea typeface="ＭＳ Ｐゴシック" pitchFamily="34" charset="-128"/>
              </a:defRPr>
            </a:lvl5pPr>
            <a:lvl6pPr marL="25146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6pPr>
            <a:lvl7pPr marL="29718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7pPr>
            <a:lvl8pPr marL="34290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8pPr>
            <a:lvl9pPr marL="38862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9pPr>
          </a:lstStyle>
          <a:p>
            <a:pPr marL="0" lvl="0" indent="0" algn="just">
              <a:lnSpc>
                <a:spcPts val="1500"/>
              </a:lnSpc>
              <a:spcBef>
                <a:spcPts val="600"/>
              </a:spcBef>
              <a:spcAft>
                <a:spcPts val="0"/>
              </a:spcAft>
            </a:pPr>
            <a:r>
              <a:rPr lang="en-US" sz="1500" kern="100" dirty="0" smtClean="0">
                <a:solidFill>
                  <a:srgbClr val="140078"/>
                </a:solidFill>
                <a:latin typeface="+mj-lt"/>
                <a:ea typeface="MS Mincho" panose="02020609040205080304" pitchFamily="49" charset="-128"/>
                <a:cs typeface="Times New Roman" panose="02020603050405020304" pitchFamily="18" charset="0"/>
              </a:rPr>
              <a:t>Stimulus</a:t>
            </a:r>
          </a:p>
          <a:p>
            <a:pPr lvl="0" algn="just">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Cash for Clunkers</a:t>
            </a:r>
          </a:p>
          <a:p>
            <a:pPr lvl="0" algn="just">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Property Market Restrictions Removal</a:t>
            </a:r>
          </a:p>
          <a:p>
            <a:pPr lvl="0" algn="just">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Local Government Concerns</a:t>
            </a:r>
          </a:p>
          <a:p>
            <a:pPr lvl="0" algn="just">
              <a:lnSpc>
                <a:spcPts val="1500"/>
              </a:lnSpc>
              <a:spcAft>
                <a:spcPts val="0"/>
              </a:spcAft>
              <a:buFont typeface="Arial" panose="020B0604020202020204" pitchFamily="34" charset="0"/>
              <a:buChar char="•"/>
            </a:pPr>
            <a:endParaRPr lang="en-US" sz="1500" b="0" kern="100" dirty="0" smtClean="0">
              <a:solidFill>
                <a:srgbClr val="140078"/>
              </a:solidFill>
              <a:latin typeface="+mj-lt"/>
              <a:ea typeface="MS Mincho" panose="02020609040205080304" pitchFamily="49" charset="-128"/>
              <a:cs typeface="Times New Roman" panose="02020603050405020304" pitchFamily="18" charset="0"/>
            </a:endParaRPr>
          </a:p>
          <a:p>
            <a:pPr lvl="0" algn="just">
              <a:lnSpc>
                <a:spcPts val="1500"/>
              </a:lnSpc>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10 trillion debt relief – Tepid reaction</a:t>
            </a:r>
          </a:p>
          <a:p>
            <a:pPr lvl="1" algn="just">
              <a:lnSpc>
                <a:spcPts val="1500"/>
              </a:lnSpc>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Expectations</a:t>
            </a:r>
          </a:p>
          <a:p>
            <a:pPr lvl="1" algn="just">
              <a:lnSpc>
                <a:spcPts val="1500"/>
              </a:lnSpc>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Lack of fiscal support</a:t>
            </a:r>
          </a:p>
          <a:p>
            <a:pPr lvl="1" algn="just">
              <a:lnSpc>
                <a:spcPts val="1500"/>
              </a:lnSpc>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LGFV concerns remains</a:t>
            </a:r>
            <a:endParaRPr lang="en-SG" sz="1500" b="0" kern="100" dirty="0">
              <a:solidFill>
                <a:srgbClr val="140078"/>
              </a:solidFill>
              <a:latin typeface="+mj-lt"/>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19791495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2">
                    <a:lumMod val="60000"/>
                    <a:lumOff val="40000"/>
                  </a:schemeClr>
                </a:solidFill>
              </a:rPr>
              <a:t>Trump 2.0: A New Era</a:t>
            </a:r>
            <a:endParaRPr lang="en-US" sz="1600" b="0" i="1" dirty="0">
              <a:solidFill>
                <a:srgbClr val="0070C0"/>
              </a:solidFill>
            </a:endParaRPr>
          </a:p>
        </p:txBody>
      </p:sp>
      <p:graphicFrame>
        <p:nvGraphicFramePr>
          <p:cNvPr id="3" name="Diagram 2"/>
          <p:cNvGraphicFramePr/>
          <p:nvPr>
            <p:extLst/>
          </p:nvPr>
        </p:nvGraphicFramePr>
        <p:xfrm>
          <a:off x="107504" y="847764"/>
          <a:ext cx="8928992" cy="56775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a:extLst>
              <a:ext uri="{FF2B5EF4-FFF2-40B4-BE49-F238E27FC236}">
                <a16:creationId xmlns:a16="http://schemas.microsoft.com/office/drawing/2014/main" id="{CD5494EE-52B4-2E55-CB5C-77B82DDC2F53}"/>
              </a:ext>
            </a:extLst>
          </p:cNvPr>
          <p:cNvGraphicFramePr/>
          <p:nvPr>
            <p:extLst/>
          </p:nvPr>
        </p:nvGraphicFramePr>
        <p:xfrm>
          <a:off x="6156176" y="764703"/>
          <a:ext cx="3256456" cy="308456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cxnSp>
        <p:nvCxnSpPr>
          <p:cNvPr id="6" name="Straight Arrow Connector 5">
            <a:extLst>
              <a:ext uri="{FF2B5EF4-FFF2-40B4-BE49-F238E27FC236}">
                <a16:creationId xmlns:a16="http://schemas.microsoft.com/office/drawing/2014/main" id="{9210B6E1-919D-C96B-7B38-84FC57C9E29C}"/>
              </a:ext>
            </a:extLst>
          </p:cNvPr>
          <p:cNvCxnSpPr>
            <a:cxnSpLocks/>
          </p:cNvCxnSpPr>
          <p:nvPr/>
        </p:nvCxnSpPr>
        <p:spPr>
          <a:xfrm>
            <a:off x="6012160" y="980728"/>
            <a:ext cx="1924477" cy="200002"/>
          </a:xfrm>
          <a:prstGeom prst="straightConnector1">
            <a:avLst/>
          </a:prstGeom>
          <a:ln w="158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5C8950B9-77F2-3BB0-C85F-45B46DD26288}"/>
              </a:ext>
            </a:extLst>
          </p:cNvPr>
          <p:cNvCxnSpPr>
            <a:cxnSpLocks/>
          </p:cNvCxnSpPr>
          <p:nvPr/>
        </p:nvCxnSpPr>
        <p:spPr>
          <a:xfrm flipV="1">
            <a:off x="5940152" y="1402672"/>
            <a:ext cx="1055452" cy="442152"/>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ED0E035-51EC-42A6-A466-DDF0A7A3B372}"/>
              </a:ext>
            </a:extLst>
          </p:cNvPr>
          <p:cNvCxnSpPr>
            <a:cxnSpLocks/>
          </p:cNvCxnSpPr>
          <p:nvPr/>
        </p:nvCxnSpPr>
        <p:spPr>
          <a:xfrm>
            <a:off x="7750088" y="1169762"/>
            <a:ext cx="88895" cy="525873"/>
          </a:xfrm>
          <a:prstGeom prst="straightConnector1">
            <a:avLst/>
          </a:prstGeom>
          <a:ln w="15875">
            <a:solidFill>
              <a:schemeClr val="accent4">
                <a:lumMod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936AA070-D6B6-5C8F-8ECA-CD5613D01C44}"/>
              </a:ext>
            </a:extLst>
          </p:cNvPr>
          <p:cNvCxnSpPr>
            <a:cxnSpLocks/>
          </p:cNvCxnSpPr>
          <p:nvPr/>
        </p:nvCxnSpPr>
        <p:spPr>
          <a:xfrm>
            <a:off x="6504823" y="1626238"/>
            <a:ext cx="1046636" cy="273097"/>
          </a:xfrm>
          <a:prstGeom prst="straightConnector1">
            <a:avLst/>
          </a:prstGeom>
          <a:ln w="15875">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2225DCC2-BF30-1EC5-59E7-9CD5D7A68B16}"/>
              </a:ext>
            </a:extLst>
          </p:cNvPr>
          <p:cNvCxnSpPr>
            <a:cxnSpLocks/>
          </p:cNvCxnSpPr>
          <p:nvPr/>
        </p:nvCxnSpPr>
        <p:spPr>
          <a:xfrm flipV="1">
            <a:off x="5956433" y="2007733"/>
            <a:ext cx="1567895" cy="813625"/>
          </a:xfrm>
          <a:prstGeom prst="straightConnector1">
            <a:avLst/>
          </a:prstGeom>
          <a:ln w="15875">
            <a:solidFill>
              <a:schemeClr val="accent5">
                <a:lumMod val="75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26" name="Rectangle: Rounded Corners 25">
            <a:extLst>
              <a:ext uri="{FF2B5EF4-FFF2-40B4-BE49-F238E27FC236}">
                <a16:creationId xmlns:a16="http://schemas.microsoft.com/office/drawing/2014/main" id="{D7888DE4-F482-6D3B-7446-F6193D1CAA3E}"/>
              </a:ext>
            </a:extLst>
          </p:cNvPr>
          <p:cNvSpPr/>
          <p:nvPr/>
        </p:nvSpPr>
        <p:spPr>
          <a:xfrm>
            <a:off x="7308304" y="4293096"/>
            <a:ext cx="1584176" cy="864096"/>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t>Higher Yields</a:t>
            </a:r>
            <a:endParaRPr lang="en-SG" dirty="0"/>
          </a:p>
        </p:txBody>
      </p:sp>
      <p:cxnSp>
        <p:nvCxnSpPr>
          <p:cNvPr id="36" name="Straight Arrow Connector 35">
            <a:extLst>
              <a:ext uri="{FF2B5EF4-FFF2-40B4-BE49-F238E27FC236}">
                <a16:creationId xmlns:a16="http://schemas.microsoft.com/office/drawing/2014/main" id="{1A6C873A-BF82-884F-F41C-FAB8EFF77438}"/>
              </a:ext>
            </a:extLst>
          </p:cNvPr>
          <p:cNvCxnSpPr>
            <a:cxnSpLocks/>
          </p:cNvCxnSpPr>
          <p:nvPr/>
        </p:nvCxnSpPr>
        <p:spPr>
          <a:xfrm>
            <a:off x="5957547" y="1336355"/>
            <a:ext cx="1350757" cy="3012727"/>
          </a:xfrm>
          <a:prstGeom prst="straightConnector1">
            <a:avLst/>
          </a:prstGeom>
          <a:ln w="158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Rectangle: Rounded Corners 37">
            <a:extLst>
              <a:ext uri="{FF2B5EF4-FFF2-40B4-BE49-F238E27FC236}">
                <a16:creationId xmlns:a16="http://schemas.microsoft.com/office/drawing/2014/main" id="{2989FDB5-AEAE-14E8-739B-A88645CD07D6}"/>
              </a:ext>
            </a:extLst>
          </p:cNvPr>
          <p:cNvSpPr/>
          <p:nvPr/>
        </p:nvSpPr>
        <p:spPr>
          <a:xfrm>
            <a:off x="7308304" y="5445224"/>
            <a:ext cx="1584176" cy="864096"/>
          </a:xfrm>
          <a:prstGeom prst="round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t>Higher Term Premium</a:t>
            </a:r>
            <a:endParaRPr lang="en-SG" dirty="0"/>
          </a:p>
        </p:txBody>
      </p:sp>
      <p:sp>
        <p:nvSpPr>
          <p:cNvPr id="45" name="Rectangle: Rounded Corners 44">
            <a:extLst>
              <a:ext uri="{FF2B5EF4-FFF2-40B4-BE49-F238E27FC236}">
                <a16:creationId xmlns:a16="http://schemas.microsoft.com/office/drawing/2014/main" id="{8DB1203A-F311-78B9-C3C9-B3BDF7C23D60}"/>
              </a:ext>
            </a:extLst>
          </p:cNvPr>
          <p:cNvSpPr/>
          <p:nvPr/>
        </p:nvSpPr>
        <p:spPr>
          <a:xfrm rot="3982671">
            <a:off x="6022416" y="2912611"/>
            <a:ext cx="964814" cy="442924"/>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a:t>Higher Inflation?</a:t>
            </a:r>
            <a:endParaRPr lang="en-SG" sz="1400" dirty="0"/>
          </a:p>
        </p:txBody>
      </p:sp>
      <p:cxnSp>
        <p:nvCxnSpPr>
          <p:cNvPr id="46" name="Straight Arrow Connector 45">
            <a:extLst>
              <a:ext uri="{FF2B5EF4-FFF2-40B4-BE49-F238E27FC236}">
                <a16:creationId xmlns:a16="http://schemas.microsoft.com/office/drawing/2014/main" id="{547B7DA1-981D-B71F-5C67-282E0767256E}"/>
              </a:ext>
            </a:extLst>
          </p:cNvPr>
          <p:cNvCxnSpPr>
            <a:cxnSpLocks/>
            <a:stCxn id="60" idx="1"/>
          </p:cNvCxnSpPr>
          <p:nvPr/>
        </p:nvCxnSpPr>
        <p:spPr>
          <a:xfrm flipV="1">
            <a:off x="6336360" y="5013176"/>
            <a:ext cx="971944" cy="409267"/>
          </a:xfrm>
          <a:prstGeom prst="straightConnector1">
            <a:avLst/>
          </a:prstGeom>
          <a:ln w="15875">
            <a:solidFill>
              <a:schemeClr val="tx2">
                <a:lumMod val="40000"/>
                <a:lumOff val="6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52917C46-F3FE-818B-80B4-4372284C5BF0}"/>
              </a:ext>
            </a:extLst>
          </p:cNvPr>
          <p:cNvCxnSpPr>
            <a:cxnSpLocks/>
          </p:cNvCxnSpPr>
          <p:nvPr/>
        </p:nvCxnSpPr>
        <p:spPr>
          <a:xfrm flipV="1">
            <a:off x="5936225" y="3481700"/>
            <a:ext cx="1210308" cy="689164"/>
          </a:xfrm>
          <a:prstGeom prst="straightConnector1">
            <a:avLst/>
          </a:prstGeom>
          <a:ln w="15875">
            <a:solidFill>
              <a:schemeClr val="accent3">
                <a:lumMod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908D05CF-720A-BF6D-B3A0-1101098B8281}"/>
              </a:ext>
            </a:extLst>
          </p:cNvPr>
          <p:cNvCxnSpPr>
            <a:cxnSpLocks/>
          </p:cNvCxnSpPr>
          <p:nvPr/>
        </p:nvCxnSpPr>
        <p:spPr>
          <a:xfrm>
            <a:off x="6347534" y="5415379"/>
            <a:ext cx="960770" cy="317877"/>
          </a:xfrm>
          <a:prstGeom prst="straightConnector1">
            <a:avLst/>
          </a:prstGeom>
          <a:ln w="15875">
            <a:solidFill>
              <a:schemeClr val="tx2">
                <a:lumMod val="40000"/>
                <a:lumOff val="6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60" name="Right Brace 59">
            <a:extLst>
              <a:ext uri="{FF2B5EF4-FFF2-40B4-BE49-F238E27FC236}">
                <a16:creationId xmlns:a16="http://schemas.microsoft.com/office/drawing/2014/main" id="{173F0EE4-4D4D-40EE-AD9D-502221EEFD12}"/>
              </a:ext>
            </a:extLst>
          </p:cNvPr>
          <p:cNvSpPr/>
          <p:nvPr/>
        </p:nvSpPr>
        <p:spPr>
          <a:xfrm>
            <a:off x="5940152" y="4869160"/>
            <a:ext cx="396208" cy="1106566"/>
          </a:xfrm>
          <a:prstGeom prst="rightBrace">
            <a:avLst/>
          </a:prstGeom>
          <a:ln w="635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G"/>
          </a:p>
        </p:txBody>
      </p:sp>
      <p:sp>
        <p:nvSpPr>
          <p:cNvPr id="66" name="Arrow: Curved Up 65">
            <a:extLst>
              <a:ext uri="{FF2B5EF4-FFF2-40B4-BE49-F238E27FC236}">
                <a16:creationId xmlns:a16="http://schemas.microsoft.com/office/drawing/2014/main" id="{54E9D9B1-F115-0FC2-F213-0D22EC37D96B}"/>
              </a:ext>
            </a:extLst>
          </p:cNvPr>
          <p:cNvSpPr/>
          <p:nvPr/>
        </p:nvSpPr>
        <p:spPr>
          <a:xfrm rot="15817164">
            <a:off x="8227681" y="4045647"/>
            <a:ext cx="1424718" cy="358522"/>
          </a:xfrm>
          <a:prstGeom prst="curvedUp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solidFill>
                <a:schemeClr val="tx1"/>
              </a:solidFill>
            </a:endParaRPr>
          </a:p>
        </p:txBody>
      </p:sp>
      <p:cxnSp>
        <p:nvCxnSpPr>
          <p:cNvPr id="67" name="Straight Arrow Connector 66">
            <a:extLst>
              <a:ext uri="{FF2B5EF4-FFF2-40B4-BE49-F238E27FC236}">
                <a16:creationId xmlns:a16="http://schemas.microsoft.com/office/drawing/2014/main" id="{1352C47C-209B-38D3-4556-7FDE1AA2AA2E}"/>
              </a:ext>
            </a:extLst>
          </p:cNvPr>
          <p:cNvCxnSpPr>
            <a:cxnSpLocks/>
          </p:cNvCxnSpPr>
          <p:nvPr/>
        </p:nvCxnSpPr>
        <p:spPr>
          <a:xfrm flipV="1">
            <a:off x="5899669" y="3779499"/>
            <a:ext cx="1095935" cy="603390"/>
          </a:xfrm>
          <a:prstGeom prst="straightConnector1">
            <a:avLst/>
          </a:prstGeom>
          <a:ln w="6350">
            <a:solidFill>
              <a:schemeClr val="accent3">
                <a:lumMod val="50000"/>
              </a:schemeClr>
            </a:solidFill>
            <a:prstDash val="sysDot"/>
            <a:tailEnd type="diamond"/>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EBFD9463-9EEF-E47F-AE62-F68A2F039140}"/>
              </a:ext>
            </a:extLst>
          </p:cNvPr>
          <p:cNvCxnSpPr>
            <a:cxnSpLocks/>
          </p:cNvCxnSpPr>
          <p:nvPr/>
        </p:nvCxnSpPr>
        <p:spPr>
          <a:xfrm>
            <a:off x="6336360" y="4158172"/>
            <a:ext cx="940512" cy="596817"/>
          </a:xfrm>
          <a:prstGeom prst="straightConnector1">
            <a:avLst/>
          </a:prstGeom>
          <a:ln w="6350">
            <a:solidFill>
              <a:schemeClr val="accent3">
                <a:lumMod val="50000"/>
              </a:schemeClr>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72" name="Rectangle: Rounded Corners 71">
            <a:extLst>
              <a:ext uri="{FF2B5EF4-FFF2-40B4-BE49-F238E27FC236}">
                <a16:creationId xmlns:a16="http://schemas.microsoft.com/office/drawing/2014/main" id="{9A58609C-349A-D7FD-DF72-5B2E25F0032C}"/>
              </a:ext>
            </a:extLst>
          </p:cNvPr>
          <p:cNvSpPr/>
          <p:nvPr/>
        </p:nvSpPr>
        <p:spPr>
          <a:xfrm rot="1852544">
            <a:off x="6493511" y="4146353"/>
            <a:ext cx="787429" cy="31735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t>Tempers</a:t>
            </a:r>
            <a:endParaRPr lang="en-SG" sz="1200" dirty="0"/>
          </a:p>
        </p:txBody>
      </p:sp>
      <p:sp>
        <p:nvSpPr>
          <p:cNvPr id="22" name="正方形/長方形 20">
            <a:extLst>
              <a:ext uri="{FF2B5EF4-FFF2-40B4-BE49-F238E27FC236}">
                <a16:creationId xmlns:a16="http://schemas.microsoft.com/office/drawing/2014/main" id="{C0ADA60D-075E-F72F-B0BA-13D82892FE2E}"/>
              </a:ext>
            </a:extLst>
          </p:cNvPr>
          <p:cNvSpPr>
            <a:spLocks noChangeArrowheads="1"/>
          </p:cNvSpPr>
          <p:nvPr/>
        </p:nvSpPr>
        <p:spPr bwMode="auto">
          <a:xfrm>
            <a:off x="179512" y="4349082"/>
            <a:ext cx="1603426" cy="2084841"/>
          </a:xfrm>
          <a:prstGeom prst="rect">
            <a:avLst/>
          </a:prstGeom>
          <a:solidFill>
            <a:schemeClr val="bg1">
              <a:lumMod val="95000"/>
            </a:schemeClr>
          </a:solidFill>
          <a:ln w="9525" algn="ctr">
            <a:noFill/>
            <a:prstDash val="sysDot"/>
            <a:round/>
            <a:headEnd/>
            <a:tailEnd/>
          </a:ln>
        </p:spPr>
        <p:txBody>
          <a:bodyPr lIns="0" tIns="36000" rIns="108000" bIns="0"/>
          <a:lstStyle>
            <a:lvl1pPr marL="285750" indent="-285750" eaLnBrk="0" hangingPunct="0">
              <a:defRPr kumimoji="1" sz="1400" b="1">
                <a:solidFill>
                  <a:srgbClr val="FC0019"/>
                </a:solidFill>
                <a:latin typeface="ＭＳ Ｐゴシック" pitchFamily="34" charset="-128"/>
                <a:ea typeface="ＭＳ Ｐゴシック" pitchFamily="34" charset="-128"/>
              </a:defRPr>
            </a:lvl1pPr>
            <a:lvl2pPr marL="742950" indent="-285750" eaLnBrk="0" hangingPunct="0">
              <a:defRPr kumimoji="1" sz="1400" b="1">
                <a:solidFill>
                  <a:srgbClr val="FC0019"/>
                </a:solidFill>
                <a:latin typeface="ＭＳ Ｐゴシック" pitchFamily="34" charset="-128"/>
                <a:ea typeface="ＭＳ Ｐゴシック" pitchFamily="34" charset="-128"/>
              </a:defRPr>
            </a:lvl2pPr>
            <a:lvl3pPr marL="1143000" indent="-228600" eaLnBrk="0" hangingPunct="0">
              <a:defRPr kumimoji="1" sz="1400" b="1">
                <a:solidFill>
                  <a:srgbClr val="FC0019"/>
                </a:solidFill>
                <a:latin typeface="ＭＳ Ｐゴシック" pitchFamily="34" charset="-128"/>
                <a:ea typeface="ＭＳ Ｐゴシック" pitchFamily="34" charset="-128"/>
              </a:defRPr>
            </a:lvl3pPr>
            <a:lvl4pPr marL="1600200" indent="-228600" eaLnBrk="0" hangingPunct="0">
              <a:defRPr kumimoji="1" sz="1400" b="1">
                <a:solidFill>
                  <a:srgbClr val="FC0019"/>
                </a:solidFill>
                <a:latin typeface="ＭＳ Ｐゴシック" pitchFamily="34" charset="-128"/>
                <a:ea typeface="ＭＳ Ｐゴシック" pitchFamily="34" charset="-128"/>
              </a:defRPr>
            </a:lvl4pPr>
            <a:lvl5pPr marL="2057400" indent="-228600" eaLnBrk="0" hangingPunct="0">
              <a:defRPr kumimoji="1" sz="1400" b="1">
                <a:solidFill>
                  <a:srgbClr val="FC0019"/>
                </a:solidFill>
                <a:latin typeface="ＭＳ Ｐゴシック" pitchFamily="34" charset="-128"/>
                <a:ea typeface="ＭＳ Ｐゴシック" pitchFamily="34" charset="-128"/>
              </a:defRPr>
            </a:lvl5pPr>
            <a:lvl6pPr marL="25146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6pPr>
            <a:lvl7pPr marL="29718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7pPr>
            <a:lvl8pPr marL="34290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8pPr>
            <a:lvl9pPr marL="38862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9pPr>
          </a:lstStyle>
          <a:p>
            <a:pPr lvl="0" algn="just">
              <a:lnSpc>
                <a:spcPts val="1500"/>
              </a:lnSpc>
              <a:spcBef>
                <a:spcPts val="1200"/>
              </a:spcBef>
              <a:spcAft>
                <a:spcPts val="0"/>
              </a:spcAft>
              <a:buFont typeface="Arial" panose="020B0604020202020204" pitchFamily="34" charset="0"/>
              <a:buChar char="•"/>
            </a:pPr>
            <a:r>
              <a:rPr lang="en-US" sz="1000" b="0" kern="100" dirty="0" smtClean="0">
                <a:solidFill>
                  <a:srgbClr val="140078"/>
                </a:solidFill>
                <a:latin typeface="+mj-lt"/>
                <a:ea typeface="MS Mincho" panose="02020609040205080304" pitchFamily="49" charset="-128"/>
                <a:cs typeface="Times New Roman" panose="02020603050405020304" pitchFamily="18" charset="0"/>
              </a:rPr>
              <a:t>Macro </a:t>
            </a:r>
            <a:r>
              <a:rPr lang="en-US" sz="1000" b="0" kern="100" dirty="0">
                <a:solidFill>
                  <a:srgbClr val="140078"/>
                </a:solidFill>
                <a:latin typeface="+mj-lt"/>
                <a:ea typeface="MS Mincho" panose="02020609040205080304" pitchFamily="49" charset="-128"/>
                <a:cs typeface="Times New Roman" panose="02020603050405020304" pitchFamily="18" charset="0"/>
              </a:rPr>
              <a:t>Rubio </a:t>
            </a:r>
            <a:endParaRPr lang="en-US" sz="1000" b="0" kern="100" dirty="0" smtClean="0">
              <a:solidFill>
                <a:srgbClr val="140078"/>
              </a:solidFill>
              <a:latin typeface="+mj-lt"/>
              <a:ea typeface="MS Mincho" panose="02020609040205080304" pitchFamily="49" charset="-128"/>
              <a:cs typeface="Times New Roman" panose="02020603050405020304" pitchFamily="18" charset="0"/>
            </a:endParaRPr>
          </a:p>
          <a:p>
            <a:pPr lvl="0" algn="just">
              <a:lnSpc>
                <a:spcPts val="1500"/>
              </a:lnSpc>
              <a:spcBef>
                <a:spcPts val="1200"/>
              </a:spcBef>
              <a:spcAft>
                <a:spcPts val="0"/>
              </a:spcAft>
              <a:buFont typeface="Arial" panose="020B0604020202020204" pitchFamily="34" charset="0"/>
              <a:buChar char="•"/>
            </a:pPr>
            <a:r>
              <a:rPr lang="en-US" sz="1000" b="0" kern="100" dirty="0" smtClean="0">
                <a:solidFill>
                  <a:srgbClr val="140078"/>
                </a:solidFill>
                <a:latin typeface="+mj-lt"/>
                <a:ea typeface="MS Mincho" panose="02020609040205080304" pitchFamily="49" charset="-128"/>
                <a:cs typeface="Times New Roman" panose="02020603050405020304" pitchFamily="18" charset="0"/>
              </a:rPr>
              <a:t>Mike Waltz</a:t>
            </a:r>
          </a:p>
          <a:p>
            <a:pPr lvl="0" algn="just">
              <a:lnSpc>
                <a:spcPts val="1500"/>
              </a:lnSpc>
              <a:spcBef>
                <a:spcPts val="1200"/>
              </a:spcBef>
              <a:spcAft>
                <a:spcPts val="0"/>
              </a:spcAft>
              <a:buFont typeface="Arial" panose="020B0604020202020204" pitchFamily="34" charset="0"/>
              <a:buChar char="•"/>
            </a:pPr>
            <a:r>
              <a:rPr lang="en-US" sz="1000" b="0" kern="100" dirty="0" err="1" smtClean="0">
                <a:solidFill>
                  <a:srgbClr val="140078"/>
                </a:solidFill>
                <a:latin typeface="+mj-lt"/>
                <a:ea typeface="MS Mincho" panose="02020609040205080304" pitchFamily="49" charset="-128"/>
                <a:cs typeface="Times New Roman" panose="02020603050405020304" pitchFamily="18" charset="0"/>
              </a:rPr>
              <a:t>Ms</a:t>
            </a:r>
            <a:r>
              <a:rPr lang="en-US" sz="1000" b="0" kern="100" dirty="0" smtClean="0">
                <a:solidFill>
                  <a:srgbClr val="140078"/>
                </a:solidFill>
                <a:latin typeface="+mj-lt"/>
                <a:ea typeface="MS Mincho" panose="02020609040205080304" pitchFamily="49" charset="-128"/>
                <a:cs typeface="Times New Roman" panose="02020603050405020304" pitchFamily="18" charset="0"/>
              </a:rPr>
              <a:t>, </a:t>
            </a:r>
            <a:r>
              <a:rPr lang="en-US" sz="1000" b="0" kern="100" dirty="0" err="1" smtClean="0">
                <a:solidFill>
                  <a:srgbClr val="140078"/>
                </a:solidFill>
                <a:latin typeface="+mj-lt"/>
                <a:ea typeface="MS Mincho" panose="02020609040205080304" pitchFamily="49" charset="-128"/>
                <a:cs typeface="Times New Roman" panose="02020603050405020304" pitchFamily="18" charset="0"/>
              </a:rPr>
              <a:t>Noem</a:t>
            </a:r>
            <a:r>
              <a:rPr lang="en-US" sz="1000" b="0" kern="100" dirty="0" smtClean="0">
                <a:solidFill>
                  <a:srgbClr val="140078"/>
                </a:solidFill>
                <a:latin typeface="+mj-lt"/>
                <a:ea typeface="MS Mincho" panose="02020609040205080304" pitchFamily="49" charset="-128"/>
                <a:cs typeface="Times New Roman" panose="02020603050405020304" pitchFamily="18" charset="0"/>
              </a:rPr>
              <a:t> </a:t>
            </a:r>
            <a:r>
              <a:rPr lang="en-US" sz="1000" b="0" kern="100" dirty="0" err="1" smtClean="0">
                <a:solidFill>
                  <a:srgbClr val="140078"/>
                </a:solidFill>
                <a:latin typeface="+mj-lt"/>
                <a:ea typeface="MS Mincho" panose="02020609040205080304" pitchFamily="49" charset="-128"/>
                <a:cs typeface="Times New Roman" panose="02020603050405020304" pitchFamily="18" charset="0"/>
              </a:rPr>
              <a:t>Krist</a:t>
            </a:r>
            <a:endParaRPr lang="en-US" sz="1000" b="0" kern="100" dirty="0">
              <a:solidFill>
                <a:srgbClr val="140078"/>
              </a:solidFill>
              <a:latin typeface="+mj-lt"/>
              <a:ea typeface="MS Mincho" panose="02020609040205080304" pitchFamily="49" charset="-128"/>
              <a:cs typeface="Times New Roman" panose="02020603050405020304" pitchFamily="18" charset="0"/>
            </a:endParaRPr>
          </a:p>
          <a:p>
            <a:pPr lvl="0" algn="just">
              <a:lnSpc>
                <a:spcPts val="1500"/>
              </a:lnSpc>
              <a:spcBef>
                <a:spcPts val="1200"/>
              </a:spcBef>
              <a:spcAft>
                <a:spcPts val="0"/>
              </a:spcAft>
              <a:buFont typeface="Arial" panose="020B0604020202020204" pitchFamily="34" charset="0"/>
              <a:buChar char="•"/>
            </a:pPr>
            <a:r>
              <a:rPr lang="en-US" sz="1000" b="0" kern="100" dirty="0" smtClean="0">
                <a:solidFill>
                  <a:srgbClr val="140078"/>
                </a:solidFill>
                <a:latin typeface="+mj-lt"/>
                <a:ea typeface="MS Mincho" panose="02020609040205080304" pitchFamily="49" charset="-128"/>
                <a:cs typeface="Times New Roman" panose="02020603050405020304" pitchFamily="18" charset="0"/>
              </a:rPr>
              <a:t>Lee </a:t>
            </a:r>
            <a:r>
              <a:rPr lang="en-US" sz="1000" b="0" kern="100" dirty="0" err="1">
                <a:solidFill>
                  <a:srgbClr val="140078"/>
                </a:solidFill>
                <a:latin typeface="+mj-lt"/>
                <a:ea typeface="MS Mincho" panose="02020609040205080304" pitchFamily="49" charset="-128"/>
                <a:cs typeface="Times New Roman" panose="02020603050405020304" pitchFamily="18" charset="0"/>
              </a:rPr>
              <a:t>Zeldin's</a:t>
            </a:r>
            <a:r>
              <a:rPr lang="en-US" sz="1000" b="0" kern="100" dirty="0">
                <a:solidFill>
                  <a:srgbClr val="140078"/>
                </a:solidFill>
                <a:latin typeface="+mj-lt"/>
                <a:ea typeface="MS Mincho" panose="02020609040205080304" pitchFamily="49" charset="-128"/>
                <a:cs typeface="Times New Roman" panose="02020603050405020304" pitchFamily="18" charset="0"/>
              </a:rPr>
              <a:t> </a:t>
            </a:r>
            <a:endParaRPr lang="en-US" sz="1000" b="0" kern="100" dirty="0" smtClean="0">
              <a:solidFill>
                <a:srgbClr val="140078"/>
              </a:solidFill>
              <a:latin typeface="+mj-lt"/>
              <a:ea typeface="MS Mincho" panose="02020609040205080304" pitchFamily="49" charset="-128"/>
              <a:cs typeface="Times New Roman" panose="02020603050405020304" pitchFamily="18" charset="0"/>
            </a:endParaRPr>
          </a:p>
          <a:p>
            <a:pPr lvl="0" algn="just">
              <a:lnSpc>
                <a:spcPts val="1500"/>
              </a:lnSpc>
              <a:spcBef>
                <a:spcPts val="1200"/>
              </a:spcBef>
              <a:spcAft>
                <a:spcPts val="0"/>
              </a:spcAft>
              <a:buFont typeface="Arial" panose="020B0604020202020204" pitchFamily="34" charset="0"/>
              <a:buChar char="•"/>
            </a:pPr>
            <a:r>
              <a:rPr lang="en-US" sz="1000" b="0" kern="100" dirty="0">
                <a:solidFill>
                  <a:srgbClr val="140078"/>
                </a:solidFill>
                <a:latin typeface="+mj-lt"/>
                <a:ea typeface="MS Mincho" panose="02020609040205080304" pitchFamily="49" charset="-128"/>
                <a:cs typeface="Times New Roman" panose="02020603050405020304" pitchFamily="18" charset="0"/>
              </a:rPr>
              <a:t>Mike Huckabee </a:t>
            </a:r>
            <a:endParaRPr lang="en-US" sz="1000" b="0" kern="100" dirty="0" smtClean="0">
              <a:solidFill>
                <a:srgbClr val="140078"/>
              </a:solidFill>
              <a:latin typeface="+mj-lt"/>
              <a:ea typeface="MS Mincho" panose="02020609040205080304" pitchFamily="49" charset="-128"/>
              <a:cs typeface="Times New Roman" panose="02020603050405020304" pitchFamily="18" charset="0"/>
            </a:endParaRPr>
          </a:p>
          <a:p>
            <a:pPr lvl="0" algn="just">
              <a:lnSpc>
                <a:spcPts val="1500"/>
              </a:lnSpc>
              <a:spcAft>
                <a:spcPts val="0"/>
              </a:spcAft>
              <a:buFont typeface="Arial" panose="020B0604020202020204" pitchFamily="34" charset="0"/>
              <a:buChar char="•"/>
            </a:pPr>
            <a:endParaRPr lang="en-SG" sz="1000" b="0" kern="100" dirty="0">
              <a:solidFill>
                <a:srgbClr val="140078"/>
              </a:solidFill>
              <a:latin typeface="+mj-lt"/>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3872323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98839B-8082-6228-0215-0030909B4D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B26E2A-6663-A66C-F5B4-63058FD75A64}"/>
              </a:ext>
            </a:extLst>
          </p:cNvPr>
          <p:cNvSpPr>
            <a:spLocks noGrp="1"/>
          </p:cNvSpPr>
          <p:nvPr>
            <p:ph type="title"/>
          </p:nvPr>
        </p:nvSpPr>
        <p:spPr>
          <a:xfrm>
            <a:off x="320793" y="-19453"/>
            <a:ext cx="8500990" cy="796473"/>
          </a:xfrm>
        </p:spPr>
        <p:txBody>
          <a:bodyPr>
            <a:normAutofit/>
          </a:bodyPr>
          <a:lstStyle/>
          <a:p>
            <a:r>
              <a:rPr lang="en-US" sz="1800" dirty="0" smtClean="0">
                <a:solidFill>
                  <a:schemeClr val="tx1"/>
                </a:solidFill>
              </a:rPr>
              <a:t>Q and A</a:t>
            </a:r>
            <a:endParaRPr lang="en-US" sz="1600" b="0" i="1" dirty="0">
              <a:solidFill>
                <a:srgbClr val="0070C0"/>
              </a:solidFill>
            </a:endParaRPr>
          </a:p>
        </p:txBody>
      </p:sp>
      <p:sp>
        <p:nvSpPr>
          <p:cNvPr id="3" name="Rounded Rectangle 2"/>
          <p:cNvSpPr/>
          <p:nvPr/>
        </p:nvSpPr>
        <p:spPr>
          <a:xfrm>
            <a:off x="971600" y="5949280"/>
            <a:ext cx="7272808" cy="558888"/>
          </a:xfrm>
          <a:prstGeom prst="roundRect">
            <a:avLst/>
          </a:prstGeom>
          <a:solidFill>
            <a:srgbClr val="14007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smtClean="0">
                <a:solidFill>
                  <a:schemeClr val="bg1"/>
                </a:solidFill>
              </a:rPr>
              <a:t>Kindly Drop Your Questions in the Chat Box</a:t>
            </a:r>
            <a:endParaRPr lang="en-SG" b="1" dirty="0">
              <a:solidFill>
                <a:schemeClr val="bg1"/>
              </a:solidFill>
            </a:endParaRPr>
          </a:p>
        </p:txBody>
      </p:sp>
      <p:pic>
        <p:nvPicPr>
          <p:cNvPr id="6" name="Picture 5"/>
          <p:cNvPicPr>
            <a:picLocks noChangeAspect="1"/>
          </p:cNvPicPr>
          <p:nvPr/>
        </p:nvPicPr>
        <p:blipFill>
          <a:blip r:embed="rId3"/>
          <a:stretch>
            <a:fillRect/>
          </a:stretch>
        </p:blipFill>
        <p:spPr>
          <a:xfrm>
            <a:off x="1043608" y="886196"/>
            <a:ext cx="7285900" cy="5063083"/>
          </a:xfrm>
          <a:prstGeom prst="rect">
            <a:avLst/>
          </a:prstGeom>
        </p:spPr>
      </p:pic>
    </p:spTree>
    <p:extLst>
      <p:ext uri="{BB962C8B-B14F-4D97-AF65-F5344CB8AC3E}">
        <p14:creationId xmlns:p14="http://schemas.microsoft.com/office/powerpoint/2010/main" val="15879518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p:txBody>
          <a:bodyPr>
            <a:normAutofit/>
          </a:bodyPr>
          <a:lstStyle/>
          <a:p>
            <a:r>
              <a:rPr lang="en-US" altLang="ja-JP" sz="2673" b="1" noProof="1">
                <a:ea typeface="Yu Gothic UI" panose="020B0500000000000000" pitchFamily="50" charset="-128"/>
                <a:cs typeface="Meiryo" panose="020B0604030504040204" pitchFamily="34" charset="-128"/>
              </a:rPr>
              <a:t>Mizuho Global e-Banking</a:t>
            </a:r>
            <a:br>
              <a:rPr lang="en-US" altLang="ja-JP" sz="2673" b="1" noProof="1">
                <a:ea typeface="Yu Gothic UI" panose="020B0500000000000000" pitchFamily="50" charset="-128"/>
                <a:cs typeface="Meiryo" panose="020B0604030504040204" pitchFamily="34" charset="-128"/>
              </a:rPr>
            </a:br>
            <a:r>
              <a:rPr lang="en-US" sz="2673" b="1" dirty="0"/>
              <a:t>FX Web </a:t>
            </a:r>
            <a:r>
              <a:rPr lang="en-US" altLang="ja-JP" sz="2673" b="1" noProof="1">
                <a:ea typeface="Yu Gothic UI" panose="020B0500000000000000" pitchFamily="50" charset="-128"/>
                <a:cs typeface="Meiryo" panose="020B0604030504040204" pitchFamily="34" charset="-128"/>
              </a:rPr>
              <a:t>Service</a:t>
            </a:r>
            <a:endParaRPr lang="en-US" sz="2673" b="1" dirty="0">
              <a:ea typeface="Yu Gothic UI" panose="020B0500000000000000" pitchFamily="50" charset="-128"/>
              <a:cs typeface="Meiryo" panose="020B0604030504040204" pitchFamily="34" charset="-128"/>
            </a:endParaRPr>
          </a:p>
        </p:txBody>
      </p:sp>
      <p:sp>
        <p:nvSpPr>
          <p:cNvPr id="11" name="Subtitle 10"/>
          <p:cNvSpPr>
            <a:spLocks noGrp="1"/>
          </p:cNvSpPr>
          <p:nvPr>
            <p:ph type="subTitle" idx="1"/>
          </p:nvPr>
        </p:nvSpPr>
        <p:spPr>
          <a:xfrm>
            <a:off x="481188" y="3364189"/>
            <a:ext cx="5164752" cy="1078779"/>
          </a:xfrm>
        </p:spPr>
        <p:txBody>
          <a:bodyPr>
            <a:normAutofit/>
          </a:bodyPr>
          <a:lstStyle/>
          <a:p>
            <a:r>
              <a:rPr lang="en-US" altLang="ja-JP" sz="1337" noProof="1">
                <a:latin typeface="Arial Narrow" panose="020B0606020202030204" pitchFamily="34" charset="0"/>
                <a:ea typeface="Yu Gothic UI" panose="020B0500000000000000" pitchFamily="50" charset="-128"/>
                <a:cs typeface="Meiryo" panose="020B0604030504040204" pitchFamily="34" charset="-128"/>
              </a:rPr>
              <a:t>November</a:t>
            </a:r>
            <a:r>
              <a:rPr lang="en-US" sz="1337" noProof="1">
                <a:latin typeface="Arial Narrow" panose="020B0606020202030204" pitchFamily="34" charset="0"/>
                <a:ea typeface="Yu Gothic UI" panose="020B0500000000000000" pitchFamily="50" charset="-128"/>
                <a:cs typeface="Meiryo" panose="020B0604030504040204" pitchFamily="34" charset="-128"/>
              </a:rPr>
              <a:t> 2024</a:t>
            </a:r>
            <a:endParaRPr lang="en-US" sz="1337" dirty="0">
              <a:latin typeface="Arial Narrow" panose="020B0606020202030204" pitchFamily="34" charset="0"/>
              <a:ea typeface="Yu Gothic UI" panose="020B0500000000000000" pitchFamily="50" charset="-128"/>
              <a:cs typeface="Meiryo" panose="020B0604030504040204" pitchFamily="34" charset="-128"/>
            </a:endParaRPr>
          </a:p>
        </p:txBody>
      </p:sp>
      <p:sp>
        <p:nvSpPr>
          <p:cNvPr id="29" name="Text Placeholder 28"/>
          <p:cNvSpPr>
            <a:spLocks noGrp="1"/>
          </p:cNvSpPr>
          <p:nvPr>
            <p:ph type="body" sz="quarter" idx="10"/>
          </p:nvPr>
        </p:nvSpPr>
        <p:spPr>
          <a:xfrm>
            <a:off x="481188" y="4442969"/>
            <a:ext cx="5164752" cy="1102608"/>
          </a:xfrm>
        </p:spPr>
        <p:txBody>
          <a:bodyPr>
            <a:noAutofit/>
          </a:bodyPr>
          <a:lstStyle/>
          <a:p>
            <a:r>
              <a:rPr lang="ja-JP" altLang="en-US" sz="1337" b="1" noProof="1">
                <a:latin typeface="Arial Narrow" panose="020B0606020202030204" pitchFamily="34" charset="0"/>
                <a:ea typeface="Yu Gothic UI" panose="020B0500000000000000" pitchFamily="50" charset="-128"/>
                <a:cs typeface="Meiryo" panose="020B0604030504040204" pitchFamily="34" charset="-128"/>
              </a:rPr>
              <a:t>Mizuho Ban</a:t>
            </a:r>
            <a:r>
              <a:rPr lang="ja-JP" altLang="en-US" sz="1337" b="1" noProof="1">
                <a:latin typeface="Arial Narrow" panose="020B0606020202030204" pitchFamily="34" charset="0"/>
                <a:ea typeface="Yu Gothic UI" panose="020B0500000000000000" pitchFamily="50" charset="-128"/>
                <a:cs typeface="Meiryo" panose="020B0604030504040204" pitchFamily="34" charset="-128"/>
              </a:rPr>
              <a:t>k</a:t>
            </a:r>
            <a:endParaRPr lang="en-US" sz="1337" b="1" dirty="0">
              <a:latin typeface="Arial Narrow" panose="020B0606020202030204" pitchFamily="34" charset="0"/>
              <a:ea typeface="Yu Gothic UI" panose="020B0500000000000000" pitchFamily="50" charset="-128"/>
              <a:cs typeface="Meiryo" panose="020B0604030504040204" pitchFamily="34" charset="-128"/>
            </a:endParaRPr>
          </a:p>
          <a:p>
            <a:r>
              <a:rPr lang="en-US" sz="1337" b="1" dirty="0">
                <a:latin typeface="Arial Narrow" panose="020B0606020202030204" pitchFamily="34" charset="0"/>
              </a:rPr>
              <a:t>Singapore Corporate Banking Department</a:t>
            </a:r>
          </a:p>
          <a:p>
            <a:r>
              <a:rPr lang="en-US" sz="1337" b="1" dirty="0">
                <a:latin typeface="Arial Narrow" panose="020B0606020202030204" pitchFamily="34" charset="0"/>
              </a:rPr>
              <a:t>Global Transaction Banking Department  Asia &amp; Oceania </a:t>
            </a:r>
            <a:r>
              <a:rPr lang="en-US" sz="1337" b="1" dirty="0">
                <a:latin typeface="Arial Narrow" panose="020B0606020202030204" pitchFamily="34" charset="0"/>
              </a:rPr>
              <a:t>Office</a:t>
            </a:r>
            <a:endParaRPr lang="en-US" altLang="ja-JP" sz="1337" b="1" noProof="1">
              <a:latin typeface="Arial Narrow" panose="020B0606020202030204" pitchFamily="34" charset="0"/>
              <a:ea typeface="Yu Gothic UI" panose="020B0500000000000000" pitchFamily="50" charset="-128"/>
              <a:cs typeface="Meiryo" panose="020B0604030504040204" pitchFamily="34" charset="-128"/>
            </a:endParaRPr>
          </a:p>
          <a:p>
            <a:r>
              <a:rPr lang="ja-JP" altLang="en-US" sz="1337" b="1" noProof="1">
                <a:latin typeface="Arial Narrow" panose="020B0606020202030204" pitchFamily="34" charset="0"/>
                <a:ea typeface="Yu Gothic UI" panose="020B0500000000000000" pitchFamily="50" charset="-128"/>
                <a:cs typeface="Meiryo" panose="020B0604030504040204" pitchFamily="34" charset="-128"/>
              </a:rPr>
              <a:t>A</a:t>
            </a:r>
            <a:r>
              <a:rPr lang="ja-JP" altLang="en-US" sz="1337" b="1" noProof="1">
                <a:latin typeface="Arial Narrow" panose="020B0606020202030204" pitchFamily="34" charset="0"/>
                <a:ea typeface="Yu Gothic UI" panose="020B0500000000000000" pitchFamily="50" charset="-128"/>
                <a:cs typeface="Meiryo" panose="020B0604030504040204" pitchFamily="34" charset="-128"/>
              </a:rPr>
              <a:t>sia </a:t>
            </a:r>
            <a:r>
              <a:rPr lang="en-US" altLang="ja-JP" sz="1337" b="1" noProof="1">
                <a:latin typeface="Arial Narrow" panose="020B0606020202030204" pitchFamily="34" charset="0"/>
                <a:ea typeface="Yu Gothic UI" panose="020B0500000000000000" pitchFamily="50" charset="-128"/>
                <a:cs typeface="Meiryo" panose="020B0604030504040204" pitchFamily="34" charset="-128"/>
              </a:rPr>
              <a:t>&amp;</a:t>
            </a:r>
            <a:r>
              <a:rPr lang="ja-JP" altLang="en-US" sz="1337" b="1" noProof="1">
                <a:latin typeface="Arial Narrow" panose="020B0606020202030204" pitchFamily="34" charset="0"/>
                <a:ea typeface="Yu Gothic UI" panose="020B0500000000000000" pitchFamily="50" charset="-128"/>
                <a:cs typeface="Meiryo" panose="020B0604030504040204" pitchFamily="34" charset="-128"/>
              </a:rPr>
              <a:t> </a:t>
            </a:r>
            <a:r>
              <a:rPr lang="ja-JP" altLang="en-US" sz="1337" b="1" noProof="1">
                <a:latin typeface="Arial Narrow" panose="020B0606020202030204" pitchFamily="34" charset="0"/>
                <a:ea typeface="Yu Gothic UI" panose="020B0500000000000000" pitchFamily="50" charset="-128"/>
                <a:cs typeface="Meiryo" panose="020B0604030504040204" pitchFamily="34" charset="-128"/>
              </a:rPr>
              <a:t>Oceania </a:t>
            </a:r>
            <a:r>
              <a:rPr lang="en-US" altLang="ja-JP" sz="1337" b="1" noProof="1">
                <a:latin typeface="Arial Narrow" panose="020B0606020202030204" pitchFamily="34" charset="0"/>
                <a:ea typeface="Yu Gothic UI" panose="020B0500000000000000" pitchFamily="50" charset="-128"/>
                <a:cs typeface="Meiryo" panose="020B0604030504040204" pitchFamily="34" charset="-128"/>
              </a:rPr>
              <a:t>Treasury</a:t>
            </a:r>
            <a:r>
              <a:rPr lang="ja-JP" altLang="en-US" sz="1337" b="1" noProof="1">
                <a:latin typeface="Arial Narrow" panose="020B0606020202030204" pitchFamily="34" charset="0"/>
                <a:ea typeface="Yu Gothic UI" panose="020B0500000000000000" pitchFamily="50" charset="-128"/>
                <a:cs typeface="Meiryo" panose="020B0604030504040204" pitchFamily="34" charset="-128"/>
              </a:rPr>
              <a:t> </a:t>
            </a:r>
            <a:r>
              <a:rPr lang="ja-JP" altLang="en-US" sz="1337" b="1" noProof="1">
                <a:latin typeface="Arial Narrow" panose="020B0606020202030204" pitchFamily="34" charset="0"/>
                <a:ea typeface="Yu Gothic UI" panose="020B0500000000000000" pitchFamily="50" charset="-128"/>
                <a:cs typeface="Meiryo" panose="020B0604030504040204" pitchFamily="34" charset="-128"/>
              </a:rPr>
              <a:t>Departmen</a:t>
            </a:r>
            <a:r>
              <a:rPr lang="ja-JP" altLang="en-US" sz="1337" b="1" noProof="1">
                <a:latin typeface="Arial Narrow" panose="020B0606020202030204" pitchFamily="34" charset="0"/>
                <a:ea typeface="Yu Gothic UI" panose="020B0500000000000000" pitchFamily="50" charset="-128"/>
                <a:cs typeface="Meiryo" panose="020B0604030504040204" pitchFamily="34" charset="-128"/>
              </a:rPr>
              <a:t>t</a:t>
            </a:r>
            <a:endParaRPr lang="en-US" altLang="ja-JP" sz="1337" b="1" noProof="1">
              <a:latin typeface="Arial Narrow" panose="020B0606020202030204" pitchFamily="34" charset="0"/>
              <a:ea typeface="Yu Gothic UI" panose="020B0500000000000000" pitchFamily="50" charset="-128"/>
              <a:cs typeface="Meiryo" panose="020B0604030504040204" pitchFamily="34" charset="-128"/>
            </a:endParaRPr>
          </a:p>
          <a:p>
            <a:endParaRPr lang="en-US" sz="1337" b="1" dirty="0">
              <a:latin typeface="Arial Narrow" panose="020B0606020202030204" pitchFamily="34" charset="0"/>
              <a:ea typeface="Yu Gothic UI" panose="020B0500000000000000" pitchFamily="50" charset="-128"/>
              <a:cs typeface="Meiryo" panose="020B0604030504040204" pitchFamily="34" charset="-128"/>
            </a:endParaRPr>
          </a:p>
        </p:txBody>
      </p:sp>
    </p:spTree>
    <p:extLst>
      <p:ext uri="{BB962C8B-B14F-4D97-AF65-F5344CB8AC3E}">
        <p14:creationId xmlns:p14="http://schemas.microsoft.com/office/powerpoint/2010/main" val="42389727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03301" y="2952310"/>
            <a:ext cx="8517830" cy="1608925"/>
          </a:xfrm>
          <a:prstGeom prst="rect">
            <a:avLst/>
          </a:prstGeom>
          <a:solidFill>
            <a:schemeClr val="accent1">
              <a:lumMod val="20000"/>
              <a:lumOff val="80000"/>
            </a:schemeClr>
          </a:solidFill>
          <a:ln w="9525">
            <a:solidFill>
              <a:schemeClr val="accent1">
                <a:lumMod val="20000"/>
                <a:lumOff val="80000"/>
              </a:schemeClr>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endParaRPr lang="en-SG" sz="891" dirty="0">
              <a:solidFill>
                <a:schemeClr val="tx1"/>
              </a:solidFill>
              <a:latin typeface="Arial Narrow" panose="020B0606020202030204" pitchFamily="34" charset="0"/>
            </a:endParaRPr>
          </a:p>
        </p:txBody>
      </p:sp>
      <p:sp>
        <p:nvSpPr>
          <p:cNvPr id="9" name="タイトル 8"/>
          <p:cNvSpPr>
            <a:spLocks noGrp="1"/>
          </p:cNvSpPr>
          <p:nvPr>
            <p:ph type="title"/>
          </p:nvPr>
        </p:nvSpPr>
        <p:spPr>
          <a:xfrm>
            <a:off x="407970" y="78888"/>
            <a:ext cx="8500990" cy="738135"/>
          </a:xfrm>
        </p:spPr>
        <p:txBody>
          <a:bodyPr>
            <a:normAutofit/>
          </a:bodyPr>
          <a:lstStyle/>
          <a:p>
            <a:r>
              <a:rPr lang="en-US" sz="1960" dirty="0"/>
              <a:t>Additional service FX Web</a:t>
            </a:r>
            <a:endParaRPr lang="ja-JP" altLang="en-US" sz="1960" dirty="0">
              <a:solidFill>
                <a:srgbClr val="140078"/>
              </a:solidFill>
            </a:endParaRPr>
          </a:p>
        </p:txBody>
      </p:sp>
      <p:sp>
        <p:nvSpPr>
          <p:cNvPr id="88" name="テキスト プレースホルダー 68"/>
          <p:cNvSpPr txBox="1">
            <a:spLocks/>
          </p:cNvSpPr>
          <p:nvPr/>
        </p:nvSpPr>
        <p:spPr>
          <a:xfrm>
            <a:off x="517289" y="1027538"/>
            <a:ext cx="66471" cy="266830"/>
          </a:xfrm>
          <a:prstGeom prst="rect">
            <a:avLst/>
          </a:prstGeom>
          <a:solidFill>
            <a:srgbClr val="140078"/>
          </a:solidFill>
        </p:spPr>
        <p:txBody>
          <a:bodyPr vert="horz" lIns="0" tIns="0" rIns="0" bIns="16039" rtlCol="0" anchor="ctr">
            <a:noAutofit/>
          </a:bodyPr>
          <a:lstStyle>
            <a:lvl1pPr marL="216000" indent="-216000" algn="just" rtl="0" fontAlgn="base">
              <a:lnSpc>
                <a:spcPct val="114000"/>
              </a:lnSpc>
              <a:spcBef>
                <a:spcPts val="0"/>
              </a:spcBef>
              <a:spcAft>
                <a:spcPts val="400"/>
              </a:spcAft>
              <a:buClr>
                <a:srgbClr val="0A50A0"/>
              </a:buClr>
              <a:buFont typeface="Wingdings" panose="05000000000000000000" pitchFamily="2" charset="2"/>
              <a:buChar char="n"/>
              <a:defRPr kumimoji="1" sz="1600" kern="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216000" indent="0" algn="just" rtl="0" fontAlgn="base">
              <a:lnSpc>
                <a:spcPct val="114000"/>
              </a:lnSpc>
              <a:spcBef>
                <a:spcPts val="0"/>
              </a:spcBef>
              <a:spcAft>
                <a:spcPts val="400"/>
              </a:spcAft>
              <a:buFontTx/>
              <a:buNone/>
              <a:defRPr kumimoji="1" sz="1400" kern="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432000" indent="-180000" algn="just" rtl="0" fontAlgn="base">
              <a:lnSpc>
                <a:spcPct val="114000"/>
              </a:lnSpc>
              <a:spcBef>
                <a:spcPts val="0"/>
              </a:spcBef>
              <a:spcAft>
                <a:spcPts val="400"/>
              </a:spcAft>
              <a:buClr>
                <a:srgbClr val="0A50A0"/>
              </a:buClr>
              <a:buFont typeface="Wingdings" panose="05000000000000000000" pitchFamily="2" charset="2"/>
              <a:buChar char="l"/>
              <a:defRPr kumimoji="1" sz="1400" kern="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432000" indent="0" algn="just" rtl="0" fontAlgn="base">
              <a:lnSpc>
                <a:spcPct val="114000"/>
              </a:lnSpc>
              <a:spcBef>
                <a:spcPts val="0"/>
              </a:spcBef>
              <a:spcAft>
                <a:spcPts val="400"/>
              </a:spcAft>
              <a:buFontTx/>
              <a:buNone/>
              <a:defRPr kumimoji="1" sz="1200" kern="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648000" marR="0" indent="-162000" algn="just" defTabSz="914400" rtl="0" eaLnBrk="1" fontAlgn="base" latinLnBrk="0" hangingPunct="1">
              <a:lnSpc>
                <a:spcPct val="114000"/>
              </a:lnSpc>
              <a:spcBef>
                <a:spcPts val="0"/>
              </a:spcBef>
              <a:spcAft>
                <a:spcPts val="400"/>
              </a:spcAft>
              <a:buClr>
                <a:srgbClr val="5A5A5A"/>
              </a:buClr>
              <a:buSzTx/>
              <a:buFont typeface="Wingdings" panose="05000000000000000000" pitchFamily="2" charset="2"/>
              <a:buChar char="l"/>
              <a:tabLst/>
              <a:defRPr kumimoji="1" sz="1200" kern="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648000" indent="0" algn="just" defTabSz="914400" rtl="0" eaLnBrk="1" latinLnBrk="0" hangingPunct="1">
              <a:lnSpc>
                <a:spcPct val="114000"/>
              </a:lnSpc>
              <a:spcBef>
                <a:spcPts val="0"/>
              </a:spcBef>
              <a:spcAft>
                <a:spcPts val="400"/>
              </a:spcAft>
              <a:buFontTx/>
              <a:buNone/>
              <a:defRPr kumimoji="1" sz="1100" kern="1200">
                <a:solidFill>
                  <a:schemeClr val="tx1"/>
                </a:solidFill>
                <a:latin typeface="+mn-lt"/>
                <a:ea typeface="+mn-ea"/>
                <a:cs typeface="+mn-cs"/>
              </a:defRPr>
            </a:lvl6pPr>
            <a:lvl7pPr marL="864000" indent="-162000" algn="just" defTabSz="914400" rtl="0" eaLnBrk="1" latinLnBrk="0" hangingPunct="1">
              <a:lnSpc>
                <a:spcPct val="114000"/>
              </a:lnSpc>
              <a:spcBef>
                <a:spcPts val="0"/>
              </a:spcBef>
              <a:spcAft>
                <a:spcPts val="400"/>
              </a:spcAft>
              <a:buClr>
                <a:srgbClr val="B4B4B4"/>
              </a:buClr>
              <a:buFont typeface="Wingdings" panose="05000000000000000000" pitchFamily="2" charset="2"/>
              <a:buChar char="l"/>
              <a:defRPr kumimoji="1" sz="1100" kern="1200">
                <a:solidFill>
                  <a:schemeClr val="tx1"/>
                </a:solidFill>
                <a:latin typeface="+mn-lt"/>
                <a:ea typeface="+mn-ea"/>
                <a:cs typeface="+mn-cs"/>
              </a:defRPr>
            </a:lvl7pPr>
            <a:lvl8pPr marL="864000" indent="0" algn="just" defTabSz="914400" rtl="0" eaLnBrk="1" latinLnBrk="0" hangingPunct="1">
              <a:lnSpc>
                <a:spcPct val="114000"/>
              </a:lnSpc>
              <a:spcBef>
                <a:spcPts val="0"/>
              </a:spcBef>
              <a:spcAft>
                <a:spcPts val="400"/>
              </a:spcAft>
              <a:buFontTx/>
              <a:buNone/>
              <a:defRPr kumimoji="1" sz="1000" kern="1200">
                <a:solidFill>
                  <a:schemeClr val="tx1"/>
                </a:solidFill>
                <a:latin typeface="+mn-lt"/>
                <a:ea typeface="+mn-ea"/>
                <a:cs typeface="+mn-cs"/>
              </a:defRPr>
            </a:lvl8pPr>
            <a:lvl9pPr marL="1044000" indent="-144000" algn="just" defTabSz="914400" rtl="0" eaLnBrk="1" latinLnBrk="0" hangingPunct="1">
              <a:lnSpc>
                <a:spcPct val="114000"/>
              </a:lnSpc>
              <a:spcBef>
                <a:spcPts val="0"/>
              </a:spcBef>
              <a:spcAft>
                <a:spcPts val="400"/>
              </a:spcAft>
              <a:buClr>
                <a:srgbClr val="B4B4B4"/>
              </a:buClr>
              <a:buSzPct val="80000"/>
              <a:buFont typeface="Wingdings" panose="05000000000000000000" pitchFamily="2" charset="2"/>
              <a:buChar char="l"/>
              <a:defRPr kumimoji="1" sz="1000" kern="1200">
                <a:solidFill>
                  <a:schemeClr val="tx1"/>
                </a:solidFill>
                <a:latin typeface="+mn-lt"/>
                <a:ea typeface="+mn-ea"/>
                <a:cs typeface="+mn-cs"/>
              </a:defRPr>
            </a:lvl9pPr>
          </a:lstStyle>
          <a:p>
            <a:pPr marL="0" indent="0" algn="ctr">
              <a:lnSpc>
                <a:spcPct val="100000"/>
              </a:lnSpc>
              <a:buNone/>
            </a:pPr>
            <a:endParaRPr lang="ja-JP" altLang="en-US" sz="1426" dirty="0">
              <a:solidFill>
                <a:schemeClr val="bg1"/>
              </a:solidFill>
              <a:latin typeface="Arial Narrow" panose="020B0606020202030204" pitchFamily="34" charset="0"/>
              <a:ea typeface="HGP創英角ｺﾞｼｯｸUB" panose="020B0900000000000000" pitchFamily="50" charset="-128"/>
            </a:endParaRPr>
          </a:p>
        </p:txBody>
      </p:sp>
      <p:sp>
        <p:nvSpPr>
          <p:cNvPr id="89" name="テキスト プレースホルダー 68"/>
          <p:cNvSpPr txBox="1">
            <a:spLocks/>
          </p:cNvSpPr>
          <p:nvPr/>
        </p:nvSpPr>
        <p:spPr>
          <a:xfrm>
            <a:off x="583753" y="1027538"/>
            <a:ext cx="8437378" cy="266830"/>
          </a:xfrm>
          <a:prstGeom prst="rect">
            <a:avLst/>
          </a:prstGeom>
          <a:gradFill>
            <a:gsLst>
              <a:gs pos="70000">
                <a:srgbClr val="5096C8"/>
              </a:gs>
              <a:gs pos="100000">
                <a:schemeClr val="bg1"/>
              </a:gs>
            </a:gsLst>
            <a:lin ang="0" scaled="1"/>
          </a:gradFill>
        </p:spPr>
        <p:txBody>
          <a:bodyPr vert="horz" lIns="64156" tIns="0" rIns="0" bIns="0" rtlCol="0" anchor="ctr">
            <a:noAutofit/>
          </a:bodyPr>
          <a:lstStyle>
            <a:lvl1pPr marL="216000" indent="-216000" algn="just" rtl="0" fontAlgn="base">
              <a:lnSpc>
                <a:spcPct val="114000"/>
              </a:lnSpc>
              <a:spcBef>
                <a:spcPts val="0"/>
              </a:spcBef>
              <a:spcAft>
                <a:spcPts val="400"/>
              </a:spcAft>
              <a:buClr>
                <a:srgbClr val="0A50A0"/>
              </a:buClr>
              <a:buFont typeface="Wingdings" panose="05000000000000000000" pitchFamily="2" charset="2"/>
              <a:buChar char="n"/>
              <a:defRPr kumimoji="1" sz="1600" kern="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216000" indent="0" algn="just" rtl="0" fontAlgn="base">
              <a:lnSpc>
                <a:spcPct val="114000"/>
              </a:lnSpc>
              <a:spcBef>
                <a:spcPts val="0"/>
              </a:spcBef>
              <a:spcAft>
                <a:spcPts val="400"/>
              </a:spcAft>
              <a:buFontTx/>
              <a:buNone/>
              <a:defRPr kumimoji="1" sz="1400" kern="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432000" indent="-180000" algn="just" rtl="0" fontAlgn="base">
              <a:lnSpc>
                <a:spcPct val="114000"/>
              </a:lnSpc>
              <a:spcBef>
                <a:spcPts val="0"/>
              </a:spcBef>
              <a:spcAft>
                <a:spcPts val="400"/>
              </a:spcAft>
              <a:buClr>
                <a:srgbClr val="0A50A0"/>
              </a:buClr>
              <a:buFont typeface="Wingdings" panose="05000000000000000000" pitchFamily="2" charset="2"/>
              <a:buChar char="l"/>
              <a:defRPr kumimoji="1" sz="1400" kern="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432000" indent="0" algn="just" rtl="0" fontAlgn="base">
              <a:lnSpc>
                <a:spcPct val="114000"/>
              </a:lnSpc>
              <a:spcBef>
                <a:spcPts val="0"/>
              </a:spcBef>
              <a:spcAft>
                <a:spcPts val="400"/>
              </a:spcAft>
              <a:buFontTx/>
              <a:buNone/>
              <a:defRPr kumimoji="1" sz="1200" kern="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648000" marR="0" indent="-162000" algn="just" defTabSz="914400" rtl="0" eaLnBrk="1" fontAlgn="base" latinLnBrk="0" hangingPunct="1">
              <a:lnSpc>
                <a:spcPct val="114000"/>
              </a:lnSpc>
              <a:spcBef>
                <a:spcPts val="0"/>
              </a:spcBef>
              <a:spcAft>
                <a:spcPts val="400"/>
              </a:spcAft>
              <a:buClr>
                <a:srgbClr val="5A5A5A"/>
              </a:buClr>
              <a:buSzTx/>
              <a:buFont typeface="Wingdings" panose="05000000000000000000" pitchFamily="2" charset="2"/>
              <a:buChar char="l"/>
              <a:tabLst/>
              <a:defRPr kumimoji="1" sz="1200" kern="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648000" indent="0" algn="just" defTabSz="914400" rtl="0" eaLnBrk="1" latinLnBrk="0" hangingPunct="1">
              <a:lnSpc>
                <a:spcPct val="114000"/>
              </a:lnSpc>
              <a:spcBef>
                <a:spcPts val="0"/>
              </a:spcBef>
              <a:spcAft>
                <a:spcPts val="400"/>
              </a:spcAft>
              <a:buFontTx/>
              <a:buNone/>
              <a:defRPr kumimoji="1" sz="1100" kern="1200">
                <a:solidFill>
                  <a:schemeClr val="tx1"/>
                </a:solidFill>
                <a:latin typeface="+mn-lt"/>
                <a:ea typeface="+mn-ea"/>
                <a:cs typeface="+mn-cs"/>
              </a:defRPr>
            </a:lvl6pPr>
            <a:lvl7pPr marL="864000" indent="-162000" algn="just" defTabSz="914400" rtl="0" eaLnBrk="1" latinLnBrk="0" hangingPunct="1">
              <a:lnSpc>
                <a:spcPct val="114000"/>
              </a:lnSpc>
              <a:spcBef>
                <a:spcPts val="0"/>
              </a:spcBef>
              <a:spcAft>
                <a:spcPts val="400"/>
              </a:spcAft>
              <a:buClr>
                <a:srgbClr val="B4B4B4"/>
              </a:buClr>
              <a:buFont typeface="Wingdings" panose="05000000000000000000" pitchFamily="2" charset="2"/>
              <a:buChar char="l"/>
              <a:defRPr kumimoji="1" sz="1100" kern="1200">
                <a:solidFill>
                  <a:schemeClr val="tx1"/>
                </a:solidFill>
                <a:latin typeface="+mn-lt"/>
                <a:ea typeface="+mn-ea"/>
                <a:cs typeface="+mn-cs"/>
              </a:defRPr>
            </a:lvl7pPr>
            <a:lvl8pPr marL="864000" indent="0" algn="just" defTabSz="914400" rtl="0" eaLnBrk="1" latinLnBrk="0" hangingPunct="1">
              <a:lnSpc>
                <a:spcPct val="114000"/>
              </a:lnSpc>
              <a:spcBef>
                <a:spcPts val="0"/>
              </a:spcBef>
              <a:spcAft>
                <a:spcPts val="400"/>
              </a:spcAft>
              <a:buFontTx/>
              <a:buNone/>
              <a:defRPr kumimoji="1" sz="1000" kern="1200">
                <a:solidFill>
                  <a:schemeClr val="tx1"/>
                </a:solidFill>
                <a:latin typeface="+mn-lt"/>
                <a:ea typeface="+mn-ea"/>
                <a:cs typeface="+mn-cs"/>
              </a:defRPr>
            </a:lvl8pPr>
            <a:lvl9pPr marL="1044000" indent="-144000" algn="just" defTabSz="914400" rtl="0" eaLnBrk="1" latinLnBrk="0" hangingPunct="1">
              <a:lnSpc>
                <a:spcPct val="114000"/>
              </a:lnSpc>
              <a:spcBef>
                <a:spcPts val="0"/>
              </a:spcBef>
              <a:spcAft>
                <a:spcPts val="400"/>
              </a:spcAft>
              <a:buClr>
                <a:srgbClr val="B4B4B4"/>
              </a:buClr>
              <a:buSzPct val="80000"/>
              <a:buFont typeface="Wingdings" panose="05000000000000000000" pitchFamily="2" charset="2"/>
              <a:buChar char="l"/>
              <a:defRPr kumimoji="1" sz="1000" kern="1200">
                <a:solidFill>
                  <a:schemeClr val="tx1"/>
                </a:solidFill>
                <a:latin typeface="+mn-lt"/>
                <a:ea typeface="+mn-ea"/>
                <a:cs typeface="+mn-cs"/>
              </a:defRPr>
            </a:lvl9pPr>
          </a:lstStyle>
          <a:p>
            <a:pPr marL="0" indent="0">
              <a:buNone/>
            </a:pPr>
            <a:r>
              <a:rPr lang="en-US" altLang="ja-JP" sz="1248" dirty="0">
                <a:solidFill>
                  <a:schemeClr val="bg1"/>
                </a:solidFill>
                <a:latin typeface="Arial Narrow" panose="020B0606020202030204" pitchFamily="34" charset="0"/>
              </a:rPr>
              <a:t>Online FX service</a:t>
            </a:r>
            <a:endParaRPr lang="ja-JP" altLang="en-US" sz="1248" dirty="0">
              <a:solidFill>
                <a:schemeClr val="bg1"/>
              </a:solidFill>
              <a:latin typeface="Arial Narrow" panose="020B0606020202030204" pitchFamily="34" charset="0"/>
            </a:endParaRPr>
          </a:p>
        </p:txBody>
      </p:sp>
      <p:sp>
        <p:nvSpPr>
          <p:cNvPr id="86" name="正方形/長方形 85"/>
          <p:cNvSpPr/>
          <p:nvPr/>
        </p:nvSpPr>
        <p:spPr>
          <a:xfrm flipH="1">
            <a:off x="583756" y="1336318"/>
            <a:ext cx="1329415" cy="6003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40739" rIns="96232" bIns="40739" rtlCol="0" anchor="ctr"/>
          <a:lstStyle/>
          <a:p>
            <a:pPr marL="79215" indent="-79215" algn="r" defTabSz="678984">
              <a:spcBef>
                <a:spcPts val="535"/>
              </a:spcBef>
              <a:defRPr/>
            </a:pPr>
            <a:r>
              <a:rPr lang="en-US" altLang="ja-JP" sz="1426" dirty="0">
                <a:solidFill>
                  <a:schemeClr val="bg1"/>
                </a:solidFill>
                <a:latin typeface="Arial Narrow" panose="020B0606020202030204" pitchFamily="34" charset="0"/>
                <a:ea typeface="HGP創英角ｺﾞｼｯｸUB" panose="020B0900000000000000" pitchFamily="50" charset="-128"/>
                <a:cs typeface="Arial" panose="020B0604020202020204" pitchFamily="34" charset="0"/>
              </a:rPr>
              <a:t>POINT</a:t>
            </a:r>
            <a:endParaRPr lang="en-US" altLang="ja-JP" sz="1248" dirty="0">
              <a:solidFill>
                <a:schemeClr val="bg1"/>
              </a:solidFill>
              <a:latin typeface="Arial Narrow" panose="020B0606020202030204" pitchFamily="34" charset="0"/>
              <a:ea typeface="HGP創英角ｺﾞｼｯｸUB" panose="020B0900000000000000" pitchFamily="50" charset="-128"/>
              <a:cs typeface="Arial" panose="020B0604020202020204" pitchFamily="34" charset="0"/>
            </a:endParaRPr>
          </a:p>
        </p:txBody>
      </p:sp>
      <p:graphicFrame>
        <p:nvGraphicFramePr>
          <p:cNvPr id="87" name="表 5"/>
          <p:cNvGraphicFramePr>
            <a:graphicFrameLocks noGrp="1"/>
          </p:cNvGraphicFramePr>
          <p:nvPr>
            <p:extLst/>
          </p:nvPr>
        </p:nvGraphicFramePr>
        <p:xfrm>
          <a:off x="515463" y="1305312"/>
          <a:ext cx="8505669" cy="822192"/>
        </p:xfrm>
        <a:graphic>
          <a:graphicData uri="http://schemas.openxmlformats.org/drawingml/2006/table">
            <a:tbl>
              <a:tblPr firstRow="1" bandRow="1"/>
              <a:tblGrid>
                <a:gridCol w="1064661">
                  <a:extLst>
                    <a:ext uri="{9D8B030D-6E8A-4147-A177-3AD203B41FA5}">
                      <a16:colId xmlns:a16="http://schemas.microsoft.com/office/drawing/2014/main" val="20000"/>
                    </a:ext>
                  </a:extLst>
                </a:gridCol>
                <a:gridCol w="7441008">
                  <a:extLst>
                    <a:ext uri="{9D8B030D-6E8A-4147-A177-3AD203B41FA5}">
                      <a16:colId xmlns:a16="http://schemas.microsoft.com/office/drawing/2014/main" val="20001"/>
                    </a:ext>
                  </a:extLst>
                </a:gridCol>
              </a:tblGrid>
              <a:tr h="205548">
                <a:tc rowSpan="4">
                  <a:txBody>
                    <a:bodyPr/>
                    <a:lstStyle>
                      <a:lvl1pPr marL="0" algn="l" defTabSz="483306" rtl="0" eaLnBrk="1" latinLnBrk="0" hangingPunct="1">
                        <a:defRPr kumimoji="1" sz="1900" b="1" kern="1200">
                          <a:solidFill>
                            <a:schemeClr val="lt1"/>
                          </a:solidFill>
                          <a:latin typeface="Arial"/>
                          <a:ea typeface="ＭＳ Ｐゴシック"/>
                        </a:defRPr>
                      </a:lvl1pPr>
                      <a:lvl2pPr marL="483306" algn="l" defTabSz="483306" rtl="0" eaLnBrk="1" latinLnBrk="0" hangingPunct="1">
                        <a:defRPr kumimoji="1" sz="1900" b="1" kern="1200">
                          <a:solidFill>
                            <a:schemeClr val="lt1"/>
                          </a:solidFill>
                          <a:latin typeface="Arial"/>
                          <a:ea typeface="ＭＳ Ｐゴシック"/>
                        </a:defRPr>
                      </a:lvl2pPr>
                      <a:lvl3pPr marL="966612" algn="l" defTabSz="483306" rtl="0" eaLnBrk="1" latinLnBrk="0" hangingPunct="1">
                        <a:defRPr kumimoji="1" sz="1900" b="1" kern="1200">
                          <a:solidFill>
                            <a:schemeClr val="lt1"/>
                          </a:solidFill>
                          <a:latin typeface="Arial"/>
                          <a:ea typeface="ＭＳ Ｐゴシック"/>
                        </a:defRPr>
                      </a:lvl3pPr>
                      <a:lvl4pPr marL="1449918" algn="l" defTabSz="483306" rtl="0" eaLnBrk="1" latinLnBrk="0" hangingPunct="1">
                        <a:defRPr kumimoji="1" sz="1900" b="1" kern="1200">
                          <a:solidFill>
                            <a:schemeClr val="lt1"/>
                          </a:solidFill>
                          <a:latin typeface="Arial"/>
                          <a:ea typeface="ＭＳ Ｐゴシック"/>
                        </a:defRPr>
                      </a:lvl4pPr>
                      <a:lvl5pPr marL="1933224" algn="l" defTabSz="483306" rtl="0" eaLnBrk="1" latinLnBrk="0" hangingPunct="1">
                        <a:defRPr kumimoji="1" sz="1900" b="1" kern="1200">
                          <a:solidFill>
                            <a:schemeClr val="lt1"/>
                          </a:solidFill>
                          <a:latin typeface="Arial"/>
                          <a:ea typeface="ＭＳ Ｐゴシック"/>
                        </a:defRPr>
                      </a:lvl5pPr>
                      <a:lvl6pPr marL="2416531" algn="l" defTabSz="483306" rtl="0" eaLnBrk="1" latinLnBrk="0" hangingPunct="1">
                        <a:defRPr kumimoji="1" sz="1900" b="1" kern="1200">
                          <a:solidFill>
                            <a:schemeClr val="lt1"/>
                          </a:solidFill>
                          <a:latin typeface="Arial"/>
                          <a:ea typeface="ＭＳ Ｐゴシック"/>
                        </a:defRPr>
                      </a:lvl6pPr>
                      <a:lvl7pPr marL="2899837" algn="l" defTabSz="483306" rtl="0" eaLnBrk="1" latinLnBrk="0" hangingPunct="1">
                        <a:defRPr kumimoji="1" sz="1900" b="1" kern="1200">
                          <a:solidFill>
                            <a:schemeClr val="lt1"/>
                          </a:solidFill>
                          <a:latin typeface="Arial"/>
                          <a:ea typeface="ＭＳ Ｐゴシック"/>
                        </a:defRPr>
                      </a:lvl7pPr>
                      <a:lvl8pPr marL="3383143" algn="l" defTabSz="483306" rtl="0" eaLnBrk="1" latinLnBrk="0" hangingPunct="1">
                        <a:defRPr kumimoji="1" sz="1900" b="1" kern="1200">
                          <a:solidFill>
                            <a:schemeClr val="lt1"/>
                          </a:solidFill>
                          <a:latin typeface="Arial"/>
                          <a:ea typeface="ＭＳ Ｐゴシック"/>
                        </a:defRPr>
                      </a:lvl8pPr>
                      <a:lvl9pPr marL="3866449" algn="l" defTabSz="483306" rtl="0" eaLnBrk="1" latinLnBrk="0" hangingPunct="1">
                        <a:defRPr kumimoji="1" sz="1900" b="1" kern="1200">
                          <a:solidFill>
                            <a:schemeClr val="lt1"/>
                          </a:solidFill>
                          <a:latin typeface="Arial"/>
                          <a:ea typeface="ＭＳ Ｐゴシック"/>
                        </a:defRPr>
                      </a:lvl9pPr>
                    </a:lstStyle>
                    <a:p>
                      <a:pPr marL="0" marR="0" lvl="0" indent="0" algn="ctr" defTabSz="914400" rtl="0" eaLnBrk="1" fontAlgn="base" latinLnBrk="0" hangingPunct="1">
                        <a:lnSpc>
                          <a:spcPct val="100000"/>
                        </a:lnSpc>
                        <a:spcBef>
                          <a:spcPct val="0"/>
                        </a:spcBef>
                        <a:spcAft>
                          <a:spcPts val="0"/>
                        </a:spcAft>
                        <a:buClrTx/>
                        <a:buSzTx/>
                        <a:buFontTx/>
                        <a:buNone/>
                        <a:tabLst/>
                        <a:defRPr/>
                      </a:pPr>
                      <a:r>
                        <a:rPr kumimoji="1" lang="en-SG" altLang="ja-JP" sz="1200" b="1" i="0" u="none" strike="noStrike" kern="1200" cap="none" spc="0" normalizeH="0" baseline="0" noProof="0" dirty="0" smtClean="0">
                          <a:ln>
                            <a:noFill/>
                          </a:ln>
                          <a:solidFill>
                            <a:schemeClr val="tx1"/>
                          </a:solidFill>
                          <a:effectLst/>
                          <a:uLnTx/>
                          <a:uFillTx/>
                          <a:latin typeface="Arial Narrow" panose="020B0606020202030204" pitchFamily="34" charset="0"/>
                          <a:ea typeface="Meiryo UI" panose="020B0604030504040204" pitchFamily="34" charset="-128"/>
                          <a:cs typeface="Arial" panose="020B0604020202020204" pitchFamily="34" charset="0"/>
                        </a:rPr>
                        <a:t>Features &amp; Benefits</a:t>
                      </a:r>
                    </a:p>
                  </a:txBody>
                  <a:tcPr marL="0" marR="0" marT="0" marB="0" anchor="ctr">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4BDDA"/>
                    </a:solidFill>
                  </a:tcPr>
                </a:tc>
                <a:tc>
                  <a:txBody>
                    <a:bodyPr/>
                    <a:lstStyle>
                      <a:lvl1pPr marL="0" algn="l" defTabSz="483306" rtl="0" eaLnBrk="1" latinLnBrk="0" hangingPunct="1">
                        <a:defRPr kumimoji="1" sz="1900" b="1" kern="1200">
                          <a:solidFill>
                            <a:schemeClr val="lt1"/>
                          </a:solidFill>
                          <a:latin typeface="Arial"/>
                          <a:ea typeface="ＭＳ Ｐゴシック"/>
                        </a:defRPr>
                      </a:lvl1pPr>
                      <a:lvl2pPr marL="483306" algn="l" defTabSz="483306" rtl="0" eaLnBrk="1" latinLnBrk="0" hangingPunct="1">
                        <a:defRPr kumimoji="1" sz="1900" b="1" kern="1200">
                          <a:solidFill>
                            <a:schemeClr val="lt1"/>
                          </a:solidFill>
                          <a:latin typeface="Arial"/>
                          <a:ea typeface="ＭＳ Ｐゴシック"/>
                        </a:defRPr>
                      </a:lvl2pPr>
                      <a:lvl3pPr marL="966612" algn="l" defTabSz="483306" rtl="0" eaLnBrk="1" latinLnBrk="0" hangingPunct="1">
                        <a:defRPr kumimoji="1" sz="1900" b="1" kern="1200">
                          <a:solidFill>
                            <a:schemeClr val="lt1"/>
                          </a:solidFill>
                          <a:latin typeface="Arial"/>
                          <a:ea typeface="ＭＳ Ｐゴシック"/>
                        </a:defRPr>
                      </a:lvl3pPr>
                      <a:lvl4pPr marL="1449918" algn="l" defTabSz="483306" rtl="0" eaLnBrk="1" latinLnBrk="0" hangingPunct="1">
                        <a:defRPr kumimoji="1" sz="1900" b="1" kern="1200">
                          <a:solidFill>
                            <a:schemeClr val="lt1"/>
                          </a:solidFill>
                          <a:latin typeface="Arial"/>
                          <a:ea typeface="ＭＳ Ｐゴシック"/>
                        </a:defRPr>
                      </a:lvl4pPr>
                      <a:lvl5pPr marL="1933224" algn="l" defTabSz="483306" rtl="0" eaLnBrk="1" latinLnBrk="0" hangingPunct="1">
                        <a:defRPr kumimoji="1" sz="1900" b="1" kern="1200">
                          <a:solidFill>
                            <a:schemeClr val="lt1"/>
                          </a:solidFill>
                          <a:latin typeface="Arial"/>
                          <a:ea typeface="ＭＳ Ｐゴシック"/>
                        </a:defRPr>
                      </a:lvl5pPr>
                      <a:lvl6pPr marL="2416531" algn="l" defTabSz="483306" rtl="0" eaLnBrk="1" latinLnBrk="0" hangingPunct="1">
                        <a:defRPr kumimoji="1" sz="1900" b="1" kern="1200">
                          <a:solidFill>
                            <a:schemeClr val="lt1"/>
                          </a:solidFill>
                          <a:latin typeface="Arial"/>
                          <a:ea typeface="ＭＳ Ｐゴシック"/>
                        </a:defRPr>
                      </a:lvl6pPr>
                      <a:lvl7pPr marL="2899837" algn="l" defTabSz="483306" rtl="0" eaLnBrk="1" latinLnBrk="0" hangingPunct="1">
                        <a:defRPr kumimoji="1" sz="1900" b="1" kern="1200">
                          <a:solidFill>
                            <a:schemeClr val="lt1"/>
                          </a:solidFill>
                          <a:latin typeface="Arial"/>
                          <a:ea typeface="ＭＳ Ｐゴシック"/>
                        </a:defRPr>
                      </a:lvl7pPr>
                      <a:lvl8pPr marL="3383143" algn="l" defTabSz="483306" rtl="0" eaLnBrk="1" latinLnBrk="0" hangingPunct="1">
                        <a:defRPr kumimoji="1" sz="1900" b="1" kern="1200">
                          <a:solidFill>
                            <a:schemeClr val="lt1"/>
                          </a:solidFill>
                          <a:latin typeface="Arial"/>
                          <a:ea typeface="ＭＳ Ｐゴシック"/>
                        </a:defRPr>
                      </a:lvl8pPr>
                      <a:lvl9pPr marL="3866449" algn="l" defTabSz="483306" rtl="0" eaLnBrk="1" latinLnBrk="0" hangingPunct="1">
                        <a:defRPr kumimoji="1" sz="1900" b="1" kern="1200">
                          <a:solidFill>
                            <a:schemeClr val="lt1"/>
                          </a:solidFill>
                          <a:latin typeface="Arial"/>
                          <a:ea typeface="ＭＳ Ｐゴシック"/>
                        </a:defRPr>
                      </a:lvl9pPr>
                    </a:lstStyle>
                    <a:p>
                      <a:pPr marL="171450" marR="0" lvl="0" indent="-171450" algn="l" defTabSz="914400" rtl="0" eaLnBrk="1" fontAlgn="ctr" latinLnBrk="0" hangingPunct="1">
                        <a:lnSpc>
                          <a:spcPct val="100000"/>
                        </a:lnSpc>
                        <a:spcBef>
                          <a:spcPts val="0"/>
                        </a:spcBef>
                        <a:spcAft>
                          <a:spcPts val="0"/>
                        </a:spcAft>
                        <a:buClrTx/>
                        <a:buSzTx/>
                        <a:buFont typeface="Wingdings" panose="05000000000000000000" pitchFamily="2" charset="2"/>
                        <a:buChar char="ü"/>
                        <a:tabLst/>
                        <a:defRPr/>
                      </a:pPr>
                      <a:r>
                        <a:rPr kumimoji="1" lang="en-US" altLang="ja-JP" sz="1200" b="0" i="0" u="none" strike="noStrike" kern="1200" cap="none" spc="0" normalizeH="0" baseline="0" noProof="0" dirty="0" smtClean="0">
                          <a:ln>
                            <a:noFill/>
                          </a:ln>
                          <a:solidFill>
                            <a:schemeClr val="tx1"/>
                          </a:solidFill>
                          <a:effectLst/>
                          <a:uLnTx/>
                          <a:uFillTx/>
                          <a:latin typeface="Arial Narrow" panose="020B0606020202030204" pitchFamily="34" charset="0"/>
                          <a:ea typeface="Meiryo UI" panose="020B0604030504040204" pitchFamily="34" charset="-128"/>
                          <a:cs typeface="Arial" panose="020B0604020202020204" pitchFamily="34" charset="0"/>
                        </a:rPr>
                        <a:t>Users will deal FX transaction through Mizuho Global e-banking (</a:t>
                      </a:r>
                      <a:r>
                        <a:rPr kumimoji="1" lang="en-US" altLang="ja-JP" sz="1200" b="0" i="0" u="none" strike="noStrike" kern="1200" cap="none" spc="0" normalizeH="0" baseline="0" noProof="0" dirty="0" err="1" smtClean="0">
                          <a:ln>
                            <a:noFill/>
                          </a:ln>
                          <a:solidFill>
                            <a:schemeClr val="tx1"/>
                          </a:solidFill>
                          <a:effectLst/>
                          <a:uLnTx/>
                          <a:uFillTx/>
                          <a:latin typeface="Arial Narrow" panose="020B0606020202030204" pitchFamily="34" charset="0"/>
                          <a:ea typeface="Meiryo UI" panose="020B0604030504040204" pitchFamily="34" charset="-128"/>
                          <a:cs typeface="Arial" panose="020B0604020202020204" pitchFamily="34" charset="0"/>
                        </a:rPr>
                        <a:t>MGeB</a:t>
                      </a:r>
                      <a:r>
                        <a:rPr kumimoji="1" lang="en-US" altLang="ja-JP" sz="1200" b="0" i="0" u="none" strike="noStrike" kern="1200" cap="none" spc="0" normalizeH="0" baseline="0" noProof="0" dirty="0" smtClean="0">
                          <a:ln>
                            <a:noFill/>
                          </a:ln>
                          <a:solidFill>
                            <a:schemeClr val="tx1"/>
                          </a:solidFill>
                          <a:effectLst/>
                          <a:uLnTx/>
                          <a:uFillTx/>
                          <a:latin typeface="Arial Narrow" panose="020B0606020202030204" pitchFamily="34" charset="0"/>
                          <a:ea typeface="Meiryo UI" panose="020B0604030504040204" pitchFamily="34" charset="-128"/>
                          <a:cs typeface="Arial" panose="020B0604020202020204" pitchFamily="34" charset="0"/>
                        </a:rPr>
                        <a:t>)</a:t>
                      </a:r>
                    </a:p>
                  </a:txBody>
                  <a:tcPr marL="128378" marR="128378" marT="0" marB="0" anchor="ctr">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DDEC"/>
                    </a:solidFill>
                  </a:tcPr>
                </a:tc>
                <a:extLst>
                  <a:ext uri="{0D108BD9-81ED-4DB2-BD59-A6C34878D82A}">
                    <a16:rowId xmlns:a16="http://schemas.microsoft.com/office/drawing/2014/main" val="10000"/>
                  </a:ext>
                </a:extLst>
              </a:tr>
              <a:tr h="205548">
                <a:tc vMerge="1">
                  <a:txBody>
                    <a:bodyPr/>
                    <a:lstStyle/>
                    <a:p>
                      <a:endParaRPr lang="en-SG"/>
                    </a:p>
                  </a:txBody>
                  <a:tcPr/>
                </a:tc>
                <a:tc>
                  <a:txBody>
                    <a:bodyPr/>
                    <a:lstStyle/>
                    <a:p>
                      <a:pPr marL="171450" marR="0" lvl="0" indent="-171450" algn="l" defTabSz="914400" rtl="0" eaLnBrk="1" fontAlgn="ctr" latinLnBrk="0" hangingPunct="1">
                        <a:lnSpc>
                          <a:spcPct val="100000"/>
                        </a:lnSpc>
                        <a:spcBef>
                          <a:spcPts val="0"/>
                        </a:spcBef>
                        <a:spcAft>
                          <a:spcPts val="0"/>
                        </a:spcAft>
                        <a:buClrTx/>
                        <a:buSzTx/>
                        <a:buFont typeface="Wingdings" panose="05000000000000000000" pitchFamily="2" charset="2"/>
                        <a:buChar char="ü"/>
                        <a:tabLst/>
                        <a:defRPr/>
                      </a:pPr>
                      <a:r>
                        <a:rPr kumimoji="1" lang="en-US" altLang="ja-JP" sz="1200" b="0" i="0" u="none" strike="noStrike" kern="1200" cap="none" spc="0" normalizeH="0" baseline="0" noProof="0" dirty="0" smtClean="0">
                          <a:ln>
                            <a:noFill/>
                          </a:ln>
                          <a:solidFill>
                            <a:schemeClr val="tx1"/>
                          </a:solidFill>
                          <a:effectLst/>
                          <a:uLnTx/>
                          <a:uFillTx/>
                          <a:latin typeface="Arial Narrow" panose="020B0606020202030204" pitchFamily="34" charset="0"/>
                          <a:ea typeface="Meiryo UI" panose="020B0604030504040204" pitchFamily="34" charset="-128"/>
                          <a:cs typeface="Arial" panose="020B0604020202020204" pitchFamily="34" charset="0"/>
                        </a:rPr>
                        <a:t>Users will have indication quickly and timely</a:t>
                      </a:r>
                    </a:p>
                  </a:txBody>
                  <a:tcPr marL="128378" marR="128378" marT="0" marB="0" anchor="ctr">
                    <a:lnL w="12700" cmpd="sng">
                      <a:noFill/>
                    </a:lnL>
                    <a:lnR w="12700" cmpd="sng">
                      <a:noFill/>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DDEC"/>
                    </a:solidFill>
                  </a:tcPr>
                </a:tc>
                <a:extLst>
                  <a:ext uri="{0D108BD9-81ED-4DB2-BD59-A6C34878D82A}">
                    <a16:rowId xmlns:a16="http://schemas.microsoft.com/office/drawing/2014/main" val="1363601994"/>
                  </a:ext>
                </a:extLst>
              </a:tr>
              <a:tr h="205548">
                <a:tc vMerge="1">
                  <a:txBody>
                    <a:bodyPr/>
                    <a:lstStyle/>
                    <a:p>
                      <a:pPr marL="0" marR="0" lvl="0" indent="0" algn="ctr" defTabSz="914400" rtl="0" eaLnBrk="1" fontAlgn="ctr" latinLnBrk="0" hangingPunct="1">
                        <a:lnSpc>
                          <a:spcPct val="100000"/>
                        </a:lnSpc>
                        <a:spcBef>
                          <a:spcPct val="0"/>
                        </a:spcBef>
                        <a:spcAft>
                          <a:spcPts val="0"/>
                        </a:spcAft>
                        <a:buClrTx/>
                        <a:buSzTx/>
                        <a:buFontTx/>
                        <a:buNone/>
                        <a:tabLst/>
                        <a:defRPr/>
                      </a:pPr>
                      <a:endParaRPr kumimoji="1" lang="en-US" altLang="ja-JP" sz="1400" b="1" i="0" u="none" strike="noStrike" kern="1200" cap="none" spc="0" normalizeH="0" baseline="0" noProof="0" dirty="0" smtClean="0">
                        <a:ln>
                          <a:noFill/>
                        </a:ln>
                        <a:solidFill>
                          <a:schemeClr val="tx1"/>
                        </a:solidFill>
                        <a:effectLst/>
                        <a:uLnTx/>
                        <a:uFillTx/>
                        <a:latin typeface="+mn-lt"/>
                        <a:ea typeface="+mn-ea"/>
                        <a:cs typeface="Arial" panose="020B0604020202020204" pitchFamily="34" charset="0"/>
                      </a:endParaRPr>
                    </a:p>
                  </a:txBody>
                  <a:tcPr marL="0" marR="0" marT="0" marB="0" anchor="ctr">
                    <a:lnL w="12700" cmpd="sng">
                      <a:noFill/>
                    </a:lnL>
                    <a:lnR w="12700" cmpd="sng">
                      <a:noFill/>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DDEC"/>
                    </a:solidFill>
                  </a:tcPr>
                </a:tc>
                <a:tc>
                  <a:txBody>
                    <a:bodyPr/>
                    <a:lstStyle/>
                    <a:p>
                      <a:pPr marL="171450" marR="0" lvl="0" indent="-171450" algn="l" defTabSz="914400" rtl="0" eaLnBrk="1" fontAlgn="ctr" latinLnBrk="0" hangingPunct="1">
                        <a:lnSpc>
                          <a:spcPct val="100000"/>
                        </a:lnSpc>
                        <a:spcBef>
                          <a:spcPts val="0"/>
                        </a:spcBef>
                        <a:spcAft>
                          <a:spcPts val="0"/>
                        </a:spcAft>
                        <a:buClrTx/>
                        <a:buSzTx/>
                        <a:buFont typeface="Wingdings" panose="05000000000000000000" pitchFamily="2" charset="2"/>
                        <a:buChar char="ü"/>
                        <a:tabLst/>
                        <a:defRPr/>
                      </a:pPr>
                      <a:r>
                        <a:rPr kumimoji="1" lang="en-US" altLang="ja-JP" sz="1200" b="0" i="0" u="none" strike="noStrike" kern="1200" cap="none" spc="0" normalizeH="0" baseline="0" noProof="0" dirty="0" smtClean="0">
                          <a:ln>
                            <a:noFill/>
                          </a:ln>
                          <a:solidFill>
                            <a:schemeClr val="tx1"/>
                          </a:solidFill>
                          <a:effectLst/>
                          <a:uLnTx/>
                          <a:uFillTx/>
                          <a:latin typeface="Arial Narrow" panose="020B0606020202030204" pitchFamily="34" charset="0"/>
                          <a:ea typeface="Meiryo UI" panose="020B0604030504040204" pitchFamily="34" charset="-128"/>
                          <a:cs typeface="Arial" panose="020B0604020202020204" pitchFamily="34" charset="0"/>
                        </a:rPr>
                        <a:t>Do not need to submit confirmation letter</a:t>
                      </a:r>
                    </a:p>
                  </a:txBody>
                  <a:tcPr marL="128378" marR="128378" marT="0" marB="0" anchor="ctr">
                    <a:lnL w="12700" cmpd="sng">
                      <a:noFill/>
                    </a:lnL>
                    <a:lnR w="12700" cmpd="sng">
                      <a:noFill/>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DDEC"/>
                    </a:solidFill>
                  </a:tcPr>
                </a:tc>
                <a:extLst>
                  <a:ext uri="{0D108BD9-81ED-4DB2-BD59-A6C34878D82A}">
                    <a16:rowId xmlns:a16="http://schemas.microsoft.com/office/drawing/2014/main" val="1875841180"/>
                  </a:ext>
                </a:extLst>
              </a:tr>
              <a:tr h="205548">
                <a:tc vMerge="1">
                  <a:txBody>
                    <a:bodyPr/>
                    <a:lstStyle>
                      <a:lvl1pPr marL="0" algn="l" defTabSz="483306" rtl="0" eaLnBrk="1" latinLnBrk="0" hangingPunct="1">
                        <a:defRPr kumimoji="1" sz="1900" kern="1200">
                          <a:solidFill>
                            <a:schemeClr val="dk1"/>
                          </a:solidFill>
                          <a:latin typeface="Arial"/>
                          <a:ea typeface="ＭＳ Ｐゴシック"/>
                        </a:defRPr>
                      </a:lvl1pPr>
                      <a:lvl2pPr marL="483306" algn="l" defTabSz="483306" rtl="0" eaLnBrk="1" latinLnBrk="0" hangingPunct="1">
                        <a:defRPr kumimoji="1" sz="1900" kern="1200">
                          <a:solidFill>
                            <a:schemeClr val="dk1"/>
                          </a:solidFill>
                          <a:latin typeface="Arial"/>
                          <a:ea typeface="ＭＳ Ｐゴシック"/>
                        </a:defRPr>
                      </a:lvl2pPr>
                      <a:lvl3pPr marL="966612" algn="l" defTabSz="483306" rtl="0" eaLnBrk="1" latinLnBrk="0" hangingPunct="1">
                        <a:defRPr kumimoji="1" sz="1900" kern="1200">
                          <a:solidFill>
                            <a:schemeClr val="dk1"/>
                          </a:solidFill>
                          <a:latin typeface="Arial"/>
                          <a:ea typeface="ＭＳ Ｐゴシック"/>
                        </a:defRPr>
                      </a:lvl3pPr>
                      <a:lvl4pPr marL="1449918" algn="l" defTabSz="483306" rtl="0" eaLnBrk="1" latinLnBrk="0" hangingPunct="1">
                        <a:defRPr kumimoji="1" sz="1900" kern="1200">
                          <a:solidFill>
                            <a:schemeClr val="dk1"/>
                          </a:solidFill>
                          <a:latin typeface="Arial"/>
                          <a:ea typeface="ＭＳ Ｐゴシック"/>
                        </a:defRPr>
                      </a:lvl4pPr>
                      <a:lvl5pPr marL="1933224" algn="l" defTabSz="483306" rtl="0" eaLnBrk="1" latinLnBrk="0" hangingPunct="1">
                        <a:defRPr kumimoji="1" sz="1900" kern="1200">
                          <a:solidFill>
                            <a:schemeClr val="dk1"/>
                          </a:solidFill>
                          <a:latin typeface="Arial"/>
                          <a:ea typeface="ＭＳ Ｐゴシック"/>
                        </a:defRPr>
                      </a:lvl5pPr>
                      <a:lvl6pPr marL="2416531" algn="l" defTabSz="483306" rtl="0" eaLnBrk="1" latinLnBrk="0" hangingPunct="1">
                        <a:defRPr kumimoji="1" sz="1900" kern="1200">
                          <a:solidFill>
                            <a:schemeClr val="dk1"/>
                          </a:solidFill>
                          <a:latin typeface="Arial"/>
                          <a:ea typeface="ＭＳ Ｐゴシック"/>
                        </a:defRPr>
                      </a:lvl6pPr>
                      <a:lvl7pPr marL="2899837" algn="l" defTabSz="483306" rtl="0" eaLnBrk="1" latinLnBrk="0" hangingPunct="1">
                        <a:defRPr kumimoji="1" sz="1900" kern="1200">
                          <a:solidFill>
                            <a:schemeClr val="dk1"/>
                          </a:solidFill>
                          <a:latin typeface="Arial"/>
                          <a:ea typeface="ＭＳ Ｐゴシック"/>
                        </a:defRPr>
                      </a:lvl7pPr>
                      <a:lvl8pPr marL="3383143" algn="l" defTabSz="483306" rtl="0" eaLnBrk="1" latinLnBrk="0" hangingPunct="1">
                        <a:defRPr kumimoji="1" sz="1900" kern="1200">
                          <a:solidFill>
                            <a:schemeClr val="dk1"/>
                          </a:solidFill>
                          <a:latin typeface="Arial"/>
                          <a:ea typeface="ＭＳ Ｐゴシック"/>
                        </a:defRPr>
                      </a:lvl8pPr>
                      <a:lvl9pPr marL="3866449" algn="l" defTabSz="483306" rtl="0" eaLnBrk="1" latinLnBrk="0" hangingPunct="1">
                        <a:defRPr kumimoji="1" sz="1900" kern="1200">
                          <a:solidFill>
                            <a:schemeClr val="dk1"/>
                          </a:solidFill>
                          <a:latin typeface="Arial"/>
                          <a:ea typeface="ＭＳ Ｐゴシック"/>
                        </a:defRPr>
                      </a:lvl9pPr>
                    </a:lstStyle>
                    <a:p>
                      <a:pPr marL="0" marR="0" lvl="0" indent="0" algn="ctr" defTabSz="914400" rtl="0" eaLnBrk="1" fontAlgn="ctr" latinLnBrk="0" hangingPunct="1">
                        <a:lnSpc>
                          <a:spcPct val="100000"/>
                        </a:lnSpc>
                        <a:spcBef>
                          <a:spcPct val="0"/>
                        </a:spcBef>
                        <a:spcAft>
                          <a:spcPts val="0"/>
                        </a:spcAft>
                        <a:buClrTx/>
                        <a:buSzTx/>
                        <a:buFontTx/>
                        <a:buNone/>
                        <a:tabLst/>
                        <a:defRPr/>
                      </a:pPr>
                      <a:endParaRPr kumimoji="1" lang="en-US" altLang="ja-JP" sz="1400" b="1" i="0" u="none" strike="noStrike" kern="1200" cap="none" spc="0" normalizeH="0" baseline="0" noProof="0" dirty="0" smtClean="0">
                        <a:ln>
                          <a:noFill/>
                        </a:ln>
                        <a:solidFill>
                          <a:schemeClr val="tx1"/>
                        </a:solidFill>
                        <a:effectLst/>
                        <a:uLnTx/>
                        <a:uFillTx/>
                        <a:latin typeface="+mn-lt"/>
                        <a:ea typeface="+mn-ea"/>
                        <a:cs typeface="Arial" panose="020B0604020202020204" pitchFamily="34" charset="0"/>
                      </a:endParaRPr>
                    </a:p>
                  </a:txBody>
                  <a:tcPr marL="0" marR="0" marT="0" marB="0" anchor="ctr">
                    <a:lnL w="12700" cmpd="sng">
                      <a:noFill/>
                    </a:lnL>
                    <a:lnR w="12700" cmpd="sng">
                      <a:noFill/>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DDEC"/>
                    </a:solidFill>
                  </a:tcPr>
                </a:tc>
                <a:tc>
                  <a:txBody>
                    <a:bodyPr/>
                    <a:lstStyle>
                      <a:lvl1pPr marL="0" algn="l" defTabSz="483306" rtl="0" eaLnBrk="1" latinLnBrk="0" hangingPunct="1">
                        <a:defRPr kumimoji="1" sz="1900" kern="1200">
                          <a:solidFill>
                            <a:schemeClr val="dk1"/>
                          </a:solidFill>
                          <a:latin typeface="Arial"/>
                          <a:ea typeface="ＭＳ Ｐゴシック"/>
                        </a:defRPr>
                      </a:lvl1pPr>
                      <a:lvl2pPr marL="483306" algn="l" defTabSz="483306" rtl="0" eaLnBrk="1" latinLnBrk="0" hangingPunct="1">
                        <a:defRPr kumimoji="1" sz="1900" kern="1200">
                          <a:solidFill>
                            <a:schemeClr val="dk1"/>
                          </a:solidFill>
                          <a:latin typeface="Arial"/>
                          <a:ea typeface="ＭＳ Ｐゴシック"/>
                        </a:defRPr>
                      </a:lvl2pPr>
                      <a:lvl3pPr marL="966612" algn="l" defTabSz="483306" rtl="0" eaLnBrk="1" latinLnBrk="0" hangingPunct="1">
                        <a:defRPr kumimoji="1" sz="1900" kern="1200">
                          <a:solidFill>
                            <a:schemeClr val="dk1"/>
                          </a:solidFill>
                          <a:latin typeface="Arial"/>
                          <a:ea typeface="ＭＳ Ｐゴシック"/>
                        </a:defRPr>
                      </a:lvl3pPr>
                      <a:lvl4pPr marL="1449918" algn="l" defTabSz="483306" rtl="0" eaLnBrk="1" latinLnBrk="0" hangingPunct="1">
                        <a:defRPr kumimoji="1" sz="1900" kern="1200">
                          <a:solidFill>
                            <a:schemeClr val="dk1"/>
                          </a:solidFill>
                          <a:latin typeface="Arial"/>
                          <a:ea typeface="ＭＳ Ｐゴシック"/>
                        </a:defRPr>
                      </a:lvl4pPr>
                      <a:lvl5pPr marL="1933224" algn="l" defTabSz="483306" rtl="0" eaLnBrk="1" latinLnBrk="0" hangingPunct="1">
                        <a:defRPr kumimoji="1" sz="1900" kern="1200">
                          <a:solidFill>
                            <a:schemeClr val="dk1"/>
                          </a:solidFill>
                          <a:latin typeface="Arial"/>
                          <a:ea typeface="ＭＳ Ｐゴシック"/>
                        </a:defRPr>
                      </a:lvl5pPr>
                      <a:lvl6pPr marL="2416531" algn="l" defTabSz="483306" rtl="0" eaLnBrk="1" latinLnBrk="0" hangingPunct="1">
                        <a:defRPr kumimoji="1" sz="1900" kern="1200">
                          <a:solidFill>
                            <a:schemeClr val="dk1"/>
                          </a:solidFill>
                          <a:latin typeface="Arial"/>
                          <a:ea typeface="ＭＳ Ｐゴシック"/>
                        </a:defRPr>
                      </a:lvl6pPr>
                      <a:lvl7pPr marL="2899837" algn="l" defTabSz="483306" rtl="0" eaLnBrk="1" latinLnBrk="0" hangingPunct="1">
                        <a:defRPr kumimoji="1" sz="1900" kern="1200">
                          <a:solidFill>
                            <a:schemeClr val="dk1"/>
                          </a:solidFill>
                          <a:latin typeface="Arial"/>
                          <a:ea typeface="ＭＳ Ｐゴシック"/>
                        </a:defRPr>
                      </a:lvl7pPr>
                      <a:lvl8pPr marL="3383143" algn="l" defTabSz="483306" rtl="0" eaLnBrk="1" latinLnBrk="0" hangingPunct="1">
                        <a:defRPr kumimoji="1" sz="1900" kern="1200">
                          <a:solidFill>
                            <a:schemeClr val="dk1"/>
                          </a:solidFill>
                          <a:latin typeface="Arial"/>
                          <a:ea typeface="ＭＳ Ｐゴシック"/>
                        </a:defRPr>
                      </a:lvl8pPr>
                      <a:lvl9pPr marL="3866449" algn="l" defTabSz="483306" rtl="0" eaLnBrk="1" latinLnBrk="0" hangingPunct="1">
                        <a:defRPr kumimoji="1" sz="1900" kern="1200">
                          <a:solidFill>
                            <a:schemeClr val="dk1"/>
                          </a:solidFill>
                          <a:latin typeface="Arial"/>
                          <a:ea typeface="ＭＳ Ｐゴシック"/>
                        </a:defRPr>
                      </a:lvl9pPr>
                    </a:lstStyle>
                    <a:p>
                      <a:pPr marL="171450" marR="0" lvl="0" indent="-171450" algn="just" defTabSz="914400" rtl="0" eaLnBrk="1" fontAlgn="ctr" latinLnBrk="0" hangingPunct="1">
                        <a:lnSpc>
                          <a:spcPct val="100000"/>
                        </a:lnSpc>
                        <a:spcBef>
                          <a:spcPts val="0"/>
                        </a:spcBef>
                        <a:spcAft>
                          <a:spcPts val="0"/>
                        </a:spcAft>
                        <a:buClrTx/>
                        <a:buSzTx/>
                        <a:buFont typeface="Wingdings" panose="05000000000000000000" pitchFamily="2" charset="2"/>
                        <a:buChar char="ü"/>
                        <a:tabLst/>
                        <a:defRPr/>
                      </a:pPr>
                      <a:r>
                        <a:rPr lang="en-US" altLang="ja-JP" sz="1200" b="0" dirty="0" smtClean="0">
                          <a:solidFill>
                            <a:schemeClr val="tx1"/>
                          </a:solidFill>
                          <a:latin typeface="Arial Narrow" panose="020B0606020202030204" pitchFamily="34" charset="0"/>
                          <a:ea typeface="Meiryo UI" panose="020B0604030504040204" pitchFamily="34" charset="-128"/>
                          <a:cs typeface="Arial" panose="020B0604020202020204" pitchFamily="34" charset="0"/>
                        </a:rPr>
                        <a:t>Users</a:t>
                      </a:r>
                      <a:r>
                        <a:rPr lang="en-US" altLang="ja-JP" sz="1200" b="0" baseline="0" dirty="0" smtClean="0">
                          <a:solidFill>
                            <a:schemeClr val="tx1"/>
                          </a:solidFill>
                          <a:latin typeface="Arial Narrow" panose="020B0606020202030204" pitchFamily="34" charset="0"/>
                          <a:ea typeface="Meiryo UI" panose="020B0604030504040204" pitchFamily="34" charset="-128"/>
                          <a:cs typeface="Arial" panose="020B0604020202020204" pitchFamily="34" charset="0"/>
                        </a:rPr>
                        <a:t> can check the list of historical transactions ( Users can refer to the reference number on FX Web )</a:t>
                      </a:r>
                      <a:endParaRPr lang="en-US" altLang="ja-JP" sz="1200" b="0" dirty="0" smtClean="0">
                        <a:solidFill>
                          <a:schemeClr val="tx1"/>
                        </a:solidFill>
                        <a:latin typeface="Arial Narrow" panose="020B0606020202030204" pitchFamily="34" charset="0"/>
                        <a:ea typeface="Meiryo UI" panose="020B0604030504040204" pitchFamily="34" charset="-128"/>
                        <a:cs typeface="Arial" panose="020B0604020202020204" pitchFamily="34" charset="0"/>
                      </a:endParaRPr>
                    </a:p>
                  </a:txBody>
                  <a:tcPr marL="128378" marR="128378" marT="0" marB="0" anchor="ctr">
                    <a:lnL w="12700" cmpd="sng">
                      <a:noFill/>
                    </a:lnL>
                    <a:lnR w="12700" cmpd="sng">
                      <a:noFill/>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DDEC"/>
                    </a:solidFill>
                  </a:tcPr>
                </a:tc>
                <a:extLst>
                  <a:ext uri="{0D108BD9-81ED-4DB2-BD59-A6C34878D82A}">
                    <a16:rowId xmlns:a16="http://schemas.microsoft.com/office/drawing/2014/main" val="10002"/>
                  </a:ext>
                </a:extLst>
              </a:tr>
            </a:tbl>
          </a:graphicData>
        </a:graphic>
      </p:graphicFrame>
      <p:graphicFrame>
        <p:nvGraphicFramePr>
          <p:cNvPr id="5" name="Table 4"/>
          <p:cNvGraphicFramePr>
            <a:graphicFrameLocks noGrp="1"/>
          </p:cNvGraphicFramePr>
          <p:nvPr>
            <p:extLst/>
          </p:nvPr>
        </p:nvGraphicFramePr>
        <p:xfrm>
          <a:off x="503301" y="4597762"/>
          <a:ext cx="8517830" cy="1150922"/>
        </p:xfrm>
        <a:graphic>
          <a:graphicData uri="http://schemas.openxmlformats.org/drawingml/2006/table">
            <a:tbl>
              <a:tblPr firstRow="1" bandRow="1">
                <a:tableStyleId>{B301B821-A1FF-4177-AEE7-76D212191A09}</a:tableStyleId>
              </a:tblPr>
              <a:tblGrid>
                <a:gridCol w="1704733">
                  <a:extLst>
                    <a:ext uri="{9D8B030D-6E8A-4147-A177-3AD203B41FA5}">
                      <a16:colId xmlns:a16="http://schemas.microsoft.com/office/drawing/2014/main" val="2162189946"/>
                    </a:ext>
                  </a:extLst>
                </a:gridCol>
                <a:gridCol w="6813097">
                  <a:extLst>
                    <a:ext uri="{9D8B030D-6E8A-4147-A177-3AD203B41FA5}">
                      <a16:colId xmlns:a16="http://schemas.microsoft.com/office/drawing/2014/main" val="1588994015"/>
                    </a:ext>
                  </a:extLst>
                </a:gridCol>
              </a:tblGrid>
              <a:tr h="254629">
                <a:tc>
                  <a:txBody>
                    <a:bodyPr/>
                    <a:lstStyle/>
                    <a:p>
                      <a:r>
                        <a:rPr lang="en-US" sz="1100" dirty="0" smtClean="0"/>
                        <a:t>Function</a:t>
                      </a:r>
                      <a:endParaRPr lang="en-SG" sz="1100" dirty="0"/>
                    </a:p>
                  </a:txBody>
                  <a:tcPr marL="81481" marR="81481" marT="40741" marB="40741">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lang="en-US" sz="1100" dirty="0" smtClean="0"/>
                        <a:t>Opening time of FX</a:t>
                      </a:r>
                      <a:r>
                        <a:rPr lang="en-US" sz="1100" baseline="0" dirty="0" smtClean="0"/>
                        <a:t> Web service</a:t>
                      </a:r>
                      <a:endParaRPr lang="en-SG" sz="1100" dirty="0"/>
                    </a:p>
                  </a:txBody>
                  <a:tcPr marL="81481" marR="81481" marT="40741" marB="40741">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712007013"/>
                  </a:ext>
                </a:extLst>
              </a:tr>
              <a:tr h="624689">
                <a:tc>
                  <a:txBody>
                    <a:bodyPr/>
                    <a:lstStyle/>
                    <a:p>
                      <a:r>
                        <a:rPr lang="en-SG" sz="1200" dirty="0" smtClean="0">
                          <a:solidFill>
                            <a:srgbClr val="000000"/>
                          </a:solidFill>
                          <a:latin typeface="Arial Narrow" panose="020B0606020202030204" pitchFamily="34" charset="0"/>
                        </a:rPr>
                        <a:t>FX Transaction </a:t>
                      </a:r>
                      <a:endParaRPr lang="en-SG" sz="1100" dirty="0"/>
                    </a:p>
                  </a:txBody>
                  <a:tcPr marL="81481" marR="81481" marT="40741" marB="40741">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SG" sz="1200" dirty="0" smtClean="0">
                          <a:solidFill>
                            <a:srgbClr val="000000"/>
                          </a:solidFill>
                          <a:latin typeface="Arial Narrow" panose="020B0606020202030204" pitchFamily="34" charset="0"/>
                        </a:rPr>
                        <a:t>Weekdays 8</a:t>
                      </a:r>
                      <a:r>
                        <a:rPr lang="en-SG" sz="1200" dirty="0" smtClean="0">
                          <a:solidFill>
                            <a:srgbClr val="000000"/>
                          </a:solidFill>
                          <a:latin typeface="Arial Narrow" panose="020B0606020202030204" pitchFamily="34" charset="0"/>
                          <a:ea typeface="ＭＳ Ｐゴシック" panose="020B0600070205080204" pitchFamily="50" charset="-128"/>
                        </a:rPr>
                        <a:t>：30～17：00 *</a:t>
                      </a:r>
                    </a:p>
                    <a:p>
                      <a:pPr marL="0" marR="0" lvl="0" indent="0" algn="l" defTabSz="483306" rtl="0" eaLnBrk="1" fontAlgn="auto" latinLnBrk="0" hangingPunct="1">
                        <a:lnSpc>
                          <a:spcPct val="100000"/>
                        </a:lnSpc>
                        <a:spcBef>
                          <a:spcPts val="0"/>
                        </a:spcBef>
                        <a:spcAft>
                          <a:spcPts val="0"/>
                        </a:spcAft>
                        <a:buClrTx/>
                        <a:buSzTx/>
                        <a:buFontTx/>
                        <a:buNone/>
                        <a:tabLst/>
                        <a:defRPr/>
                      </a:pPr>
                      <a:r>
                        <a:rPr lang="en-SG" sz="1100" dirty="0" smtClean="0">
                          <a:solidFill>
                            <a:srgbClr val="000000"/>
                          </a:solidFill>
                          <a:latin typeface="Arial Narrow" panose="020B0606020202030204" pitchFamily="34" charset="0"/>
                          <a:ea typeface="ＭＳ Ｐゴシック" panose="020B0600070205080204" pitchFamily="50" charset="-128"/>
                        </a:rPr>
                        <a:t>*</a:t>
                      </a:r>
                      <a:r>
                        <a:rPr lang="en-SG" sz="1100" b="1" u="sng" dirty="0" smtClean="0">
                          <a:solidFill>
                            <a:srgbClr val="000000"/>
                          </a:solidFill>
                          <a:latin typeface="Arial Narrow" panose="020B0606020202030204" pitchFamily="34" charset="0"/>
                          <a:ea typeface="ＭＳ Ｐゴシック" panose="020B0600070205080204" pitchFamily="50" charset="-128"/>
                        </a:rPr>
                        <a:t>Exclude value same day transaction(Value Same day transaction will be available until 11:00AM in the FX Web)</a:t>
                      </a:r>
                    </a:p>
                    <a:p>
                      <a:pPr marL="0" marR="0" lvl="0" indent="0" algn="l" defTabSz="483306" rtl="0" eaLnBrk="1" fontAlgn="auto" latinLnBrk="0" hangingPunct="1">
                        <a:lnSpc>
                          <a:spcPct val="100000"/>
                        </a:lnSpc>
                        <a:spcBef>
                          <a:spcPts val="0"/>
                        </a:spcBef>
                        <a:spcAft>
                          <a:spcPts val="0"/>
                        </a:spcAft>
                        <a:buClrTx/>
                        <a:buSzTx/>
                        <a:buFontTx/>
                        <a:buNone/>
                        <a:tabLst/>
                        <a:defRPr/>
                      </a:pPr>
                      <a:r>
                        <a:rPr lang="en-SG" sz="1200" dirty="0" smtClean="0">
                          <a:solidFill>
                            <a:srgbClr val="000000"/>
                          </a:solidFill>
                          <a:latin typeface="Arial Narrow" panose="020B0606020202030204" pitchFamily="34" charset="0"/>
                          <a:ea typeface="ＭＳ Ｐゴシック" panose="020B0600070205080204" pitchFamily="50" charset="-128"/>
                        </a:rPr>
                        <a:t>Above service hour is subject to change without prior notice	</a:t>
                      </a:r>
                      <a:endParaRPr lang="en-SG" sz="1100" dirty="0">
                        <a:latin typeface="Arial Narrow" panose="020B0606020202030204" pitchFamily="34" charset="0"/>
                      </a:endParaRPr>
                    </a:p>
                  </a:txBody>
                  <a:tcPr marL="81481" marR="81481" marT="40741" marB="40741">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719453327"/>
                  </a:ext>
                </a:extLst>
              </a:tr>
              <a:tr h="271604">
                <a:tc>
                  <a:txBody>
                    <a:bodyPr/>
                    <a:lstStyle/>
                    <a:p>
                      <a:r>
                        <a:rPr lang="en-SG" sz="1200" dirty="0" smtClean="0">
                          <a:solidFill>
                            <a:srgbClr val="000000"/>
                          </a:solidFill>
                          <a:latin typeface="Arial Narrow" panose="020B0606020202030204" pitchFamily="34" charset="0"/>
                          <a:ea typeface="ＭＳ Ｐゴシック" panose="020B0600070205080204" pitchFamily="50" charset="-128"/>
                        </a:rPr>
                        <a:t>Inquiry /Setting</a:t>
                      </a:r>
                      <a:endParaRPr lang="en-SG" sz="1100" dirty="0"/>
                    </a:p>
                  </a:txBody>
                  <a:tcPr marL="81481" marR="81481" marT="40741" marB="40741">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r>
                        <a:rPr lang="en-SG" sz="1200" dirty="0" smtClean="0">
                          <a:solidFill>
                            <a:srgbClr val="000000"/>
                          </a:solidFill>
                          <a:latin typeface="Arial Narrow" panose="020B0606020202030204" pitchFamily="34" charset="0"/>
                          <a:ea typeface="ＭＳ Ｐゴシック" panose="020B0600070205080204" pitchFamily="50" charset="-128"/>
                        </a:rPr>
                        <a:t>Weekdays 7：00～23：00 Saturday 7：00～21：00</a:t>
                      </a:r>
                    </a:p>
                  </a:txBody>
                  <a:tcPr marL="81481" marR="81481" marT="40741" marB="40741">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932888332"/>
                  </a:ext>
                </a:extLst>
              </a:tr>
            </a:tbl>
          </a:graphicData>
        </a:graphic>
      </p:graphicFrame>
      <p:sp>
        <p:nvSpPr>
          <p:cNvPr id="6" name="Rectangle 5"/>
          <p:cNvSpPr/>
          <p:nvPr/>
        </p:nvSpPr>
        <p:spPr>
          <a:xfrm>
            <a:off x="1480949" y="5889675"/>
            <a:ext cx="6488604" cy="578533"/>
          </a:xfrm>
          <a:prstGeom prst="rect">
            <a:avLst/>
          </a:prstGeom>
          <a:ln>
            <a:no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ctr"/>
          <a:lstStyle/>
          <a:p>
            <a:r>
              <a:rPr lang="en-SG" sz="1069" dirty="0">
                <a:solidFill>
                  <a:srgbClr val="FF0000"/>
                </a:solidFill>
                <a:latin typeface="Arial Narrow" panose="020B0606020202030204" pitchFamily="34" charset="0"/>
                <a:cs typeface="Arial" panose="020B0604020202020204" pitchFamily="34" charset="0"/>
              </a:rPr>
              <a:t>Notes</a:t>
            </a:r>
          </a:p>
          <a:p>
            <a:pPr marL="152779" indent="-152779">
              <a:buFont typeface="Wingdings" panose="05000000000000000000" pitchFamily="2" charset="2"/>
              <a:buChar char="§"/>
            </a:pPr>
            <a:r>
              <a:rPr lang="en-US" altLang="ja-JP" sz="1069" dirty="0">
                <a:solidFill>
                  <a:srgbClr val="000000"/>
                </a:solidFill>
                <a:latin typeface="Arial Narrow" panose="020B0606020202030204" pitchFamily="34" charset="0"/>
                <a:cs typeface="Arial" panose="020B0604020202020204" pitchFamily="34" charset="0"/>
              </a:rPr>
              <a:t>The customer</a:t>
            </a:r>
            <a:r>
              <a:rPr lang="en-US" sz="1069" dirty="0">
                <a:solidFill>
                  <a:srgbClr val="000000"/>
                </a:solidFill>
                <a:latin typeface="Arial Narrow" panose="020B0606020202030204" pitchFamily="34" charset="0"/>
                <a:cs typeface="Arial" panose="020B0604020202020204" pitchFamily="34" charset="0"/>
              </a:rPr>
              <a:t> needs </a:t>
            </a:r>
            <a:r>
              <a:rPr lang="en-US" sz="1069" dirty="0">
                <a:solidFill>
                  <a:srgbClr val="000000"/>
                </a:solidFill>
                <a:latin typeface="Arial Narrow" panose="020B0606020202030204" pitchFamily="34" charset="0"/>
                <a:cs typeface="Arial" panose="020B0604020202020204" pitchFamily="34" charset="0"/>
              </a:rPr>
              <a:t>to apply with documents to add online FX service.</a:t>
            </a:r>
            <a:endParaRPr lang="en-SG" sz="1069" dirty="0">
              <a:solidFill>
                <a:srgbClr val="000000"/>
              </a:solidFill>
              <a:latin typeface="Arial Narrow" panose="020B0606020202030204" pitchFamily="34" charset="0"/>
              <a:cs typeface="Arial" panose="020B0604020202020204" pitchFamily="34" charset="0"/>
            </a:endParaRPr>
          </a:p>
          <a:p>
            <a:pPr marL="152779" indent="-152779">
              <a:buFont typeface="Wingdings" panose="05000000000000000000" pitchFamily="2" charset="2"/>
              <a:buChar char="§"/>
            </a:pPr>
            <a:r>
              <a:rPr lang="en-SG" sz="1069" dirty="0">
                <a:solidFill>
                  <a:srgbClr val="000000"/>
                </a:solidFill>
                <a:latin typeface="Arial Narrow" panose="020B0606020202030204" pitchFamily="34" charset="0"/>
                <a:cs typeface="Arial" panose="020B0604020202020204" pitchFamily="34" charset="0"/>
              </a:rPr>
              <a:t>For </a:t>
            </a:r>
            <a:r>
              <a:rPr lang="en-SG" sz="1069" dirty="0">
                <a:solidFill>
                  <a:srgbClr val="000000"/>
                </a:solidFill>
                <a:latin typeface="Arial Narrow" panose="020B0606020202030204" pitchFamily="34" charset="0"/>
                <a:cs typeface="Arial" panose="020B0604020202020204" pitchFamily="34" charset="0"/>
              </a:rPr>
              <a:t>FX transactions done </a:t>
            </a:r>
            <a:r>
              <a:rPr lang="en-SG" sz="1069" dirty="0">
                <a:solidFill>
                  <a:srgbClr val="000000"/>
                </a:solidFill>
                <a:latin typeface="Arial Narrow" panose="020B0606020202030204" pitchFamily="34" charset="0"/>
                <a:cs typeface="Arial" panose="020B0604020202020204" pitchFamily="34" charset="0"/>
              </a:rPr>
              <a:t>after </a:t>
            </a:r>
            <a:r>
              <a:rPr lang="en-SG" sz="1069" dirty="0">
                <a:solidFill>
                  <a:srgbClr val="000000"/>
                </a:solidFill>
                <a:latin typeface="Arial Narrow" panose="020B0606020202030204" pitchFamily="34" charset="0"/>
                <a:cs typeface="Arial" panose="020B0604020202020204" pitchFamily="34" charset="0"/>
              </a:rPr>
              <a:t>16:00, </a:t>
            </a:r>
            <a:r>
              <a:rPr lang="en-SG" sz="1069" dirty="0">
                <a:solidFill>
                  <a:srgbClr val="000000"/>
                </a:solidFill>
                <a:latin typeface="Arial Narrow" panose="020B0606020202030204" pitchFamily="34" charset="0"/>
                <a:cs typeface="Arial" panose="020B0604020202020204" pitchFamily="34" charset="0"/>
              </a:rPr>
              <a:t>the </a:t>
            </a:r>
            <a:r>
              <a:rPr lang="en-SG" sz="1069" dirty="0">
                <a:solidFill>
                  <a:srgbClr val="000000"/>
                </a:solidFill>
                <a:latin typeface="Arial Narrow" panose="020B0606020202030204" pitchFamily="34" charset="0"/>
                <a:cs typeface="Arial" panose="020B0604020202020204" pitchFamily="34" charset="0"/>
              </a:rPr>
              <a:t>contract date </a:t>
            </a:r>
            <a:r>
              <a:rPr lang="en-SG" sz="1069" dirty="0">
                <a:solidFill>
                  <a:srgbClr val="000000"/>
                </a:solidFill>
                <a:latin typeface="Arial Narrow" panose="020B0606020202030204" pitchFamily="34" charset="0"/>
                <a:cs typeface="Arial" panose="020B0604020202020204" pitchFamily="34" charset="0"/>
              </a:rPr>
              <a:t>will be the next business </a:t>
            </a:r>
            <a:r>
              <a:rPr lang="en-SG" sz="1069" dirty="0">
                <a:solidFill>
                  <a:srgbClr val="000000"/>
                </a:solidFill>
                <a:latin typeface="Arial Narrow" panose="020B0606020202030204" pitchFamily="34" charset="0"/>
                <a:cs typeface="Arial" panose="020B0604020202020204" pitchFamily="34" charset="0"/>
              </a:rPr>
              <a:t>day</a:t>
            </a:r>
          </a:p>
          <a:p>
            <a:pPr marL="152779" indent="-152779">
              <a:buFont typeface="Wingdings" panose="05000000000000000000" pitchFamily="2" charset="2"/>
              <a:buChar char="§"/>
            </a:pPr>
            <a:r>
              <a:rPr lang="en-SG" sz="1069" dirty="0">
                <a:solidFill>
                  <a:srgbClr val="000000"/>
                </a:solidFill>
                <a:latin typeface="Arial Narrow" panose="020B0606020202030204" pitchFamily="34" charset="0"/>
                <a:ea typeface="ＭＳ Ｐゴシック" panose="020B0600070205080204" pitchFamily="50" charset="-128"/>
                <a:cs typeface="Arial" panose="020B0604020202020204" pitchFamily="34" charset="0"/>
              </a:rPr>
              <a:t>Online FX Service can provide FX Forward transactions within 1 Year, also can provide value same day transactions</a:t>
            </a:r>
            <a:endParaRPr lang="en-SG" sz="1069" dirty="0">
              <a:solidFill>
                <a:srgbClr val="000000"/>
              </a:solidFill>
              <a:latin typeface="Arial Narrow" panose="020B0606020202030204" pitchFamily="34" charset="0"/>
              <a:cs typeface="Arial" panose="020B0604020202020204" pitchFamily="34" charset="0"/>
            </a:endParaRPr>
          </a:p>
          <a:p>
            <a:pPr marL="152779" indent="-152779">
              <a:buFont typeface="Wingdings" panose="05000000000000000000" pitchFamily="2" charset="2"/>
              <a:buChar char="§"/>
            </a:pPr>
            <a:r>
              <a:rPr lang="en-SG" sz="1069" dirty="0">
                <a:solidFill>
                  <a:srgbClr val="000000"/>
                </a:solidFill>
                <a:latin typeface="Arial Narrow" panose="020B0606020202030204" pitchFamily="34" charset="0"/>
                <a:cs typeface="Arial" panose="020B0604020202020204" pitchFamily="34" charset="0"/>
              </a:rPr>
              <a:t>Dealing </a:t>
            </a:r>
            <a:r>
              <a:rPr lang="en-SG" sz="1069" dirty="0">
                <a:solidFill>
                  <a:srgbClr val="000000"/>
                </a:solidFill>
                <a:latin typeface="Arial Narrow" panose="020B0606020202030204" pitchFamily="34" charset="0"/>
                <a:cs typeface="Arial" panose="020B0604020202020204" pitchFamily="34" charset="0"/>
              </a:rPr>
              <a:t>FX Forward is subject to bank’s assessment. For your eligibility, please check with the </a:t>
            </a:r>
            <a:r>
              <a:rPr lang="en-SG" sz="1069" dirty="0">
                <a:solidFill>
                  <a:srgbClr val="000000"/>
                </a:solidFill>
                <a:latin typeface="Arial Narrow" panose="020B0606020202030204" pitchFamily="34" charset="0"/>
                <a:cs typeface="Arial" panose="020B0604020202020204" pitchFamily="34" charset="0"/>
              </a:rPr>
              <a:t>branch</a:t>
            </a:r>
            <a:endParaRPr lang="en-SG" sz="1069" dirty="0">
              <a:latin typeface="Arial Narrow" panose="020B0606020202030204" pitchFamily="34" charset="0"/>
              <a:cs typeface="Arial" panose="020B0604020202020204" pitchFamily="34" charset="0"/>
            </a:endParaRPr>
          </a:p>
        </p:txBody>
      </p:sp>
      <p:sp>
        <p:nvSpPr>
          <p:cNvPr id="7" name="Right Arrow 6"/>
          <p:cNvSpPr/>
          <p:nvPr/>
        </p:nvSpPr>
        <p:spPr>
          <a:xfrm>
            <a:off x="4380248" y="3621814"/>
            <a:ext cx="556435" cy="476402"/>
          </a:xfrm>
          <a:prstGeom prst="rightArrow">
            <a:avLst/>
          </a:prstGeom>
          <a:solidFill>
            <a:schemeClr val="bg2"/>
          </a:solidFill>
          <a:ln w="9525">
            <a:solidFill>
              <a:schemeClr val="bg2"/>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ndParaRPr>
          </a:p>
        </p:txBody>
      </p:sp>
      <p:pic>
        <p:nvPicPr>
          <p:cNvPr id="21" name="Picture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0472" y="3566811"/>
            <a:ext cx="918822" cy="609763"/>
          </a:xfrm>
          <a:prstGeom prst="rect">
            <a:avLst/>
          </a:prstGeom>
        </p:spPr>
      </p:pic>
      <p:pic>
        <p:nvPicPr>
          <p:cNvPr id="23" name="図 13"/>
          <p:cNvPicPr>
            <a:picLocks noChangeAspect="1"/>
          </p:cNvPicPr>
          <p:nvPr/>
        </p:nvPicPr>
        <p:blipFill>
          <a:blip r:embed="rId3">
            <a:clrChange>
              <a:clrFrom>
                <a:srgbClr val="FFFFFF"/>
              </a:clrFrom>
              <a:clrTo>
                <a:srgbClr val="FFFFFF">
                  <a:alpha val="0"/>
                </a:srgbClr>
              </a:clrTo>
            </a:clrChange>
          </a:blip>
          <a:stretch>
            <a:fillRect/>
          </a:stretch>
        </p:blipFill>
        <p:spPr>
          <a:xfrm>
            <a:off x="1031615" y="3616986"/>
            <a:ext cx="677385" cy="666964"/>
          </a:xfrm>
          <a:prstGeom prst="rect">
            <a:avLst/>
          </a:prstGeom>
        </p:spPr>
      </p:pic>
      <p:sp>
        <p:nvSpPr>
          <p:cNvPr id="4" name="TextBox 3"/>
          <p:cNvSpPr txBox="1"/>
          <p:nvPr/>
        </p:nvSpPr>
        <p:spPr>
          <a:xfrm>
            <a:off x="545763" y="2968956"/>
            <a:ext cx="2771913" cy="284373"/>
          </a:xfrm>
          <a:prstGeom prst="rect">
            <a:avLst/>
          </a:prstGeom>
          <a:noFill/>
        </p:spPr>
        <p:txBody>
          <a:bodyPr wrap="none" rtlCol="0">
            <a:spAutoFit/>
          </a:bodyPr>
          <a:lstStyle/>
          <a:p>
            <a:r>
              <a:rPr lang="en-US" sz="1248" u="sng" dirty="0">
                <a:latin typeface="Arial Narrow" panose="020B0606020202030204" pitchFamily="34" charset="0"/>
                <a:cs typeface="Arial" panose="020B0604020202020204" pitchFamily="34" charset="0"/>
              </a:rPr>
              <a:t>Step1</a:t>
            </a:r>
            <a:r>
              <a:rPr lang="en-US" sz="1248" dirty="0">
                <a:latin typeface="Arial Narrow" panose="020B0606020202030204" pitchFamily="34" charset="0"/>
                <a:cs typeface="Arial" panose="020B0604020202020204" pitchFamily="34" charset="0"/>
              </a:rPr>
              <a:t> Call for the deal and Done FX dealing</a:t>
            </a:r>
            <a:endParaRPr lang="en-SG" sz="1248" dirty="0">
              <a:latin typeface="Arial Narrow" panose="020B0606020202030204" pitchFamily="34" charset="0"/>
              <a:cs typeface="Arial" panose="020B0604020202020204" pitchFamily="34" charset="0"/>
            </a:endParaRPr>
          </a:p>
        </p:txBody>
      </p:sp>
      <p:sp>
        <p:nvSpPr>
          <p:cNvPr id="25" name="TextBox 24"/>
          <p:cNvSpPr txBox="1"/>
          <p:nvPr/>
        </p:nvSpPr>
        <p:spPr>
          <a:xfrm>
            <a:off x="526376" y="3231682"/>
            <a:ext cx="3116559" cy="284373"/>
          </a:xfrm>
          <a:prstGeom prst="rect">
            <a:avLst/>
          </a:prstGeom>
          <a:noFill/>
        </p:spPr>
        <p:txBody>
          <a:bodyPr wrap="none" rtlCol="0">
            <a:spAutoFit/>
          </a:bodyPr>
          <a:lstStyle/>
          <a:p>
            <a:r>
              <a:rPr lang="en-US" sz="1248" u="sng" dirty="0">
                <a:solidFill>
                  <a:srgbClr val="FF0000"/>
                </a:solidFill>
                <a:latin typeface="Arial Narrow" panose="020B0606020202030204" pitchFamily="34" charset="0"/>
                <a:cs typeface="Arial" panose="020B0604020202020204" pitchFamily="34" charset="0"/>
              </a:rPr>
              <a:t>Step2</a:t>
            </a:r>
            <a:r>
              <a:rPr lang="en-US" sz="1248" dirty="0">
                <a:solidFill>
                  <a:srgbClr val="FF0000"/>
                </a:solidFill>
                <a:latin typeface="Arial Narrow" panose="020B0606020202030204" pitchFamily="34" charset="0"/>
                <a:cs typeface="Arial" panose="020B0604020202020204" pitchFamily="34" charset="0"/>
              </a:rPr>
              <a:t> Need to sign back the Confirmation to Bank</a:t>
            </a:r>
            <a:endParaRPr lang="en-SG" sz="1248" dirty="0">
              <a:solidFill>
                <a:srgbClr val="FF0000"/>
              </a:solidFill>
              <a:latin typeface="Arial Narrow" panose="020B0606020202030204" pitchFamily="34" charset="0"/>
              <a:cs typeface="Arial" panose="020B0604020202020204" pitchFamily="34" charset="0"/>
            </a:endParaRPr>
          </a:p>
        </p:txBody>
      </p:sp>
      <p:sp>
        <p:nvSpPr>
          <p:cNvPr id="8" name="Left-Right Arrow 7"/>
          <p:cNvSpPr/>
          <p:nvPr/>
        </p:nvSpPr>
        <p:spPr>
          <a:xfrm>
            <a:off x="1782552" y="3957974"/>
            <a:ext cx="1106718" cy="217330"/>
          </a:xfrm>
          <a:prstGeom prst="leftRightArrow">
            <a:avLst/>
          </a:prstGeom>
          <a:solidFill>
            <a:schemeClr val="accent1">
              <a:lumMod val="60000"/>
              <a:lumOff val="40000"/>
            </a:schemeClr>
          </a:solidFill>
          <a:ln w="9525">
            <a:solidFill>
              <a:schemeClr val="bg2"/>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ndParaRPr>
          </a:p>
        </p:txBody>
      </p:sp>
      <p:pic>
        <p:nvPicPr>
          <p:cNvPr id="22" name="図 12"/>
          <p:cNvPicPr>
            <a:picLocks noChangeAspect="1"/>
          </p:cNvPicPr>
          <p:nvPr/>
        </p:nvPicPr>
        <p:blipFill>
          <a:blip r:embed="rId4">
            <a:clrChange>
              <a:clrFrom>
                <a:srgbClr val="FFFFFF"/>
              </a:clrFrom>
              <a:clrTo>
                <a:srgbClr val="FFFFFF">
                  <a:alpha val="0"/>
                </a:srgbClr>
              </a:clrTo>
            </a:clrChange>
          </a:blip>
          <a:stretch>
            <a:fillRect/>
          </a:stretch>
        </p:blipFill>
        <p:spPr>
          <a:xfrm>
            <a:off x="2230967" y="3570430"/>
            <a:ext cx="234115" cy="380801"/>
          </a:xfrm>
          <a:prstGeom prst="rect">
            <a:avLst/>
          </a:prstGeom>
        </p:spPr>
      </p:pic>
      <p:sp>
        <p:nvSpPr>
          <p:cNvPr id="27" name="TextBox 26"/>
          <p:cNvSpPr txBox="1"/>
          <p:nvPr/>
        </p:nvSpPr>
        <p:spPr>
          <a:xfrm>
            <a:off x="4869380" y="2974804"/>
            <a:ext cx="3180679" cy="284373"/>
          </a:xfrm>
          <a:prstGeom prst="rect">
            <a:avLst/>
          </a:prstGeom>
          <a:noFill/>
        </p:spPr>
        <p:txBody>
          <a:bodyPr wrap="none" rtlCol="0">
            <a:spAutoFit/>
          </a:bodyPr>
          <a:lstStyle/>
          <a:p>
            <a:r>
              <a:rPr lang="en-US" sz="1248" dirty="0">
                <a:latin typeface="Arial Narrow" panose="020B0606020202030204" pitchFamily="34" charset="0"/>
                <a:cs typeface="Arial" panose="020B0604020202020204" pitchFamily="34" charset="0"/>
              </a:rPr>
              <a:t>Done FX dealing and Confirm through one platform</a:t>
            </a:r>
            <a:endParaRPr lang="en-SG" sz="1248" dirty="0">
              <a:latin typeface="Arial Narrow" panose="020B0606020202030204" pitchFamily="34" charset="0"/>
              <a:cs typeface="Arial" panose="020B0604020202020204" pitchFamily="34" charset="0"/>
            </a:endParaRPr>
          </a:p>
        </p:txBody>
      </p:sp>
      <p:pic>
        <p:nvPicPr>
          <p:cNvPr id="32" name="図 15"/>
          <p:cNvPicPr>
            <a:picLocks noChangeAspect="1"/>
          </p:cNvPicPr>
          <p:nvPr/>
        </p:nvPicPr>
        <p:blipFill>
          <a:blip r:embed="rId5">
            <a:clrChange>
              <a:clrFrom>
                <a:srgbClr val="FFFFFF"/>
              </a:clrFrom>
              <a:clrTo>
                <a:srgbClr val="FFFFFF">
                  <a:alpha val="0"/>
                </a:srgbClr>
              </a:clrTo>
            </a:clrChange>
          </a:blip>
          <a:stretch>
            <a:fillRect/>
          </a:stretch>
        </p:blipFill>
        <p:spPr>
          <a:xfrm>
            <a:off x="3021943" y="3614341"/>
            <a:ext cx="638274" cy="633195"/>
          </a:xfrm>
          <a:prstGeom prst="rect">
            <a:avLst/>
          </a:prstGeom>
        </p:spPr>
      </p:pic>
      <p:sp>
        <p:nvSpPr>
          <p:cNvPr id="13" name="Rounded Rectangular Callout 12"/>
          <p:cNvSpPr/>
          <p:nvPr/>
        </p:nvSpPr>
        <p:spPr>
          <a:xfrm>
            <a:off x="6759321" y="3643566"/>
            <a:ext cx="1679537" cy="649246"/>
          </a:xfrm>
          <a:prstGeom prst="wedgeRoundRectCallout">
            <a:avLst>
              <a:gd name="adj1" fmla="val -60019"/>
              <a:gd name="adj2" fmla="val -26840"/>
              <a:gd name="adj3" fmla="val 16667"/>
            </a:avLst>
          </a:prstGeom>
          <a:solidFill>
            <a:schemeClr val="accent1"/>
          </a:solidFill>
          <a:ln w="9525">
            <a:solidFill>
              <a:schemeClr val="accent1">
                <a:lumMod val="50000"/>
              </a:schemeClr>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marL="152779" indent="-152779">
              <a:buFont typeface="Arial" panose="020B0604020202020204" pitchFamily="34" charset="0"/>
              <a:buChar char="•"/>
            </a:pPr>
            <a:r>
              <a:rPr lang="en-US" sz="1248" dirty="0">
                <a:solidFill>
                  <a:schemeClr val="tx1"/>
                </a:solidFill>
                <a:latin typeface="Arial Narrow" panose="020B0606020202030204" pitchFamily="34" charset="0"/>
              </a:rPr>
              <a:t>Check indication</a:t>
            </a:r>
          </a:p>
          <a:p>
            <a:pPr marL="152779" indent="-152779">
              <a:buFont typeface="Arial" panose="020B0604020202020204" pitchFamily="34" charset="0"/>
              <a:buChar char="•"/>
            </a:pPr>
            <a:r>
              <a:rPr lang="en-US" sz="1248" dirty="0">
                <a:solidFill>
                  <a:schemeClr val="tx1"/>
                </a:solidFill>
                <a:latin typeface="Arial Narrow" panose="020B0606020202030204" pitchFamily="34" charset="0"/>
              </a:rPr>
              <a:t>Done FX dealing</a:t>
            </a:r>
          </a:p>
          <a:p>
            <a:pPr marL="152779" indent="-152779">
              <a:buFont typeface="Arial" panose="020B0604020202020204" pitchFamily="34" charset="0"/>
              <a:buChar char="•"/>
            </a:pPr>
            <a:r>
              <a:rPr lang="en-US" sz="1248" dirty="0">
                <a:solidFill>
                  <a:schemeClr val="tx1"/>
                </a:solidFill>
                <a:latin typeface="Arial Narrow" panose="020B0606020202030204" pitchFamily="34" charset="0"/>
              </a:rPr>
              <a:t>Confirm the deal</a:t>
            </a:r>
            <a:endParaRPr lang="en-SG" sz="1248" dirty="0">
              <a:solidFill>
                <a:schemeClr val="tx1"/>
              </a:solidFill>
              <a:latin typeface="Arial Narrow" panose="020B0606020202030204" pitchFamily="34" charset="0"/>
            </a:endParaRPr>
          </a:p>
        </p:txBody>
      </p:sp>
      <p:sp>
        <p:nvSpPr>
          <p:cNvPr id="35" name="TextBox 34"/>
          <p:cNvSpPr txBox="1"/>
          <p:nvPr/>
        </p:nvSpPr>
        <p:spPr>
          <a:xfrm>
            <a:off x="4866743" y="3243970"/>
            <a:ext cx="3139001" cy="284373"/>
          </a:xfrm>
          <a:prstGeom prst="rect">
            <a:avLst/>
          </a:prstGeom>
          <a:noFill/>
        </p:spPr>
        <p:txBody>
          <a:bodyPr wrap="none" rtlCol="0">
            <a:spAutoFit/>
          </a:bodyPr>
          <a:lstStyle/>
          <a:p>
            <a:r>
              <a:rPr lang="en-US" sz="1248" dirty="0">
                <a:solidFill>
                  <a:srgbClr val="FF0000"/>
                </a:solidFill>
                <a:latin typeface="Arial Narrow" panose="020B0606020202030204" pitchFamily="34" charset="0"/>
                <a:cs typeface="Arial" panose="020B0604020202020204" pitchFamily="34" charset="0"/>
              </a:rPr>
              <a:t>Do not need to sign back the Confirmation to Bank</a:t>
            </a:r>
            <a:endParaRPr lang="en-SG" sz="1248" dirty="0">
              <a:solidFill>
                <a:srgbClr val="FF0000"/>
              </a:solidFill>
              <a:latin typeface="Arial Narrow" panose="020B0606020202030204" pitchFamily="34" charset="0"/>
              <a:cs typeface="Arial" panose="020B0604020202020204" pitchFamily="34" charset="0"/>
            </a:endParaRPr>
          </a:p>
        </p:txBody>
      </p:sp>
      <p:sp>
        <p:nvSpPr>
          <p:cNvPr id="14" name="TextBox 13"/>
          <p:cNvSpPr txBox="1"/>
          <p:nvPr/>
        </p:nvSpPr>
        <p:spPr>
          <a:xfrm>
            <a:off x="1189492" y="4267983"/>
            <a:ext cx="518061" cy="339195"/>
          </a:xfrm>
          <a:prstGeom prst="rect">
            <a:avLst/>
          </a:prstGeom>
          <a:noFill/>
        </p:spPr>
        <p:txBody>
          <a:bodyPr wrap="square" rtlCol="0">
            <a:spAutoFit/>
          </a:bodyPr>
          <a:lstStyle/>
          <a:p>
            <a:r>
              <a:rPr lang="en-US" sz="1604" dirty="0">
                <a:latin typeface="Arial Narrow" panose="020B0606020202030204" pitchFamily="34" charset="0"/>
              </a:rPr>
              <a:t>You</a:t>
            </a:r>
            <a:endParaRPr lang="en-SG" sz="1604" dirty="0">
              <a:latin typeface="Arial Narrow" panose="020B0606020202030204" pitchFamily="34" charset="0"/>
            </a:endParaRPr>
          </a:p>
        </p:txBody>
      </p:sp>
      <p:sp>
        <p:nvSpPr>
          <p:cNvPr id="37" name="TextBox 36"/>
          <p:cNvSpPr txBox="1"/>
          <p:nvPr/>
        </p:nvSpPr>
        <p:spPr>
          <a:xfrm>
            <a:off x="3072925" y="4274264"/>
            <a:ext cx="923011" cy="339195"/>
          </a:xfrm>
          <a:prstGeom prst="rect">
            <a:avLst/>
          </a:prstGeom>
          <a:noFill/>
        </p:spPr>
        <p:txBody>
          <a:bodyPr wrap="square" rtlCol="0">
            <a:spAutoFit/>
          </a:bodyPr>
          <a:lstStyle/>
          <a:p>
            <a:r>
              <a:rPr lang="en-US" sz="1604" dirty="0">
                <a:latin typeface="Arial Narrow" panose="020B0606020202030204" pitchFamily="34" charset="0"/>
              </a:rPr>
              <a:t>Bank</a:t>
            </a:r>
            <a:endParaRPr lang="en-SG" sz="1604" dirty="0">
              <a:latin typeface="Arial Narrow" panose="020B0606020202030204" pitchFamily="34" charset="0"/>
            </a:endParaRPr>
          </a:p>
        </p:txBody>
      </p:sp>
      <p:sp>
        <p:nvSpPr>
          <p:cNvPr id="38" name="TextBox 37"/>
          <p:cNvSpPr txBox="1"/>
          <p:nvPr/>
        </p:nvSpPr>
        <p:spPr>
          <a:xfrm>
            <a:off x="5466890" y="4247535"/>
            <a:ext cx="1098670" cy="339195"/>
          </a:xfrm>
          <a:prstGeom prst="rect">
            <a:avLst/>
          </a:prstGeom>
          <a:noFill/>
        </p:spPr>
        <p:txBody>
          <a:bodyPr wrap="square" rtlCol="0">
            <a:spAutoFit/>
          </a:bodyPr>
          <a:lstStyle/>
          <a:p>
            <a:r>
              <a:rPr lang="en-US" sz="1604" dirty="0">
                <a:latin typeface="Arial Narrow" panose="020B0606020202030204" pitchFamily="34" charset="0"/>
              </a:rPr>
              <a:t>You/User</a:t>
            </a:r>
            <a:endParaRPr lang="en-SG" sz="1604" dirty="0">
              <a:latin typeface="Arial Narrow" panose="020B0606020202030204" pitchFamily="34" charset="0"/>
            </a:endParaRPr>
          </a:p>
        </p:txBody>
      </p:sp>
      <p:sp>
        <p:nvSpPr>
          <p:cNvPr id="15" name="TextBox 14"/>
          <p:cNvSpPr txBox="1"/>
          <p:nvPr/>
        </p:nvSpPr>
        <p:spPr>
          <a:xfrm>
            <a:off x="399092" y="2730445"/>
            <a:ext cx="2354625" cy="284373"/>
          </a:xfrm>
          <a:prstGeom prst="rect">
            <a:avLst/>
          </a:prstGeom>
          <a:noFill/>
        </p:spPr>
        <p:txBody>
          <a:bodyPr wrap="square" rtlCol="0">
            <a:spAutoFit/>
          </a:bodyPr>
          <a:lstStyle/>
          <a:p>
            <a:r>
              <a:rPr lang="en-US" altLang="ja-JP" sz="1248" b="1" dirty="0">
                <a:latin typeface="Arial Narrow" panose="020B0606020202030204" pitchFamily="34" charset="0"/>
              </a:rPr>
              <a:t>【</a:t>
            </a:r>
            <a:r>
              <a:rPr lang="en-US" sz="1248" b="1" dirty="0">
                <a:latin typeface="Arial Narrow" panose="020B0606020202030204" pitchFamily="34" charset="0"/>
              </a:rPr>
              <a:t>New workflow for FX dealing</a:t>
            </a:r>
            <a:r>
              <a:rPr lang="en-US" altLang="ja-JP" sz="1248" b="1" dirty="0">
                <a:latin typeface="Arial Narrow" panose="020B0606020202030204" pitchFamily="34" charset="0"/>
              </a:rPr>
              <a:t>】</a:t>
            </a:r>
            <a:endParaRPr lang="en-SG" sz="1248" b="1" dirty="0">
              <a:latin typeface="Arial Narrow" panose="020B0606020202030204" pitchFamily="34" charset="0"/>
            </a:endParaRPr>
          </a:p>
        </p:txBody>
      </p:sp>
      <p:pic>
        <p:nvPicPr>
          <p:cNvPr id="42" name="図 22"/>
          <p:cNvPicPr>
            <a:picLocks noChangeAspect="1"/>
          </p:cNvPicPr>
          <p:nvPr/>
        </p:nvPicPr>
        <p:blipFill>
          <a:blip r:embed="rId6">
            <a:clrChange>
              <a:clrFrom>
                <a:srgbClr val="FFFFFF"/>
              </a:clrFrom>
              <a:clrTo>
                <a:srgbClr val="FFFFFF">
                  <a:alpha val="0"/>
                </a:srgbClr>
              </a:clrTo>
            </a:clrChange>
          </a:blip>
          <a:stretch>
            <a:fillRect/>
          </a:stretch>
        </p:blipFill>
        <p:spPr>
          <a:xfrm>
            <a:off x="2188588" y="4158416"/>
            <a:ext cx="303324" cy="403761"/>
          </a:xfrm>
          <a:prstGeom prst="rect">
            <a:avLst/>
          </a:prstGeom>
        </p:spPr>
      </p:pic>
      <p:pic>
        <p:nvPicPr>
          <p:cNvPr id="43" name="図 18"/>
          <p:cNvPicPr>
            <a:picLocks noChangeAspect="1"/>
          </p:cNvPicPr>
          <p:nvPr/>
        </p:nvPicPr>
        <p:blipFill>
          <a:blip r:embed="rId7">
            <a:clrChange>
              <a:clrFrom>
                <a:srgbClr val="FFFFFF"/>
              </a:clrFrom>
              <a:clrTo>
                <a:srgbClr val="FFFFFF">
                  <a:alpha val="0"/>
                </a:srgbClr>
              </a:clrTo>
            </a:clrChange>
          </a:blip>
          <a:stretch>
            <a:fillRect/>
          </a:stretch>
        </p:blipFill>
        <p:spPr>
          <a:xfrm rot="5400000" flipH="1">
            <a:off x="2408978" y="4232491"/>
            <a:ext cx="233245" cy="225676"/>
          </a:xfrm>
          <a:prstGeom prst="rect">
            <a:avLst/>
          </a:prstGeom>
        </p:spPr>
      </p:pic>
      <p:graphicFrame>
        <p:nvGraphicFramePr>
          <p:cNvPr id="28" name="表 5"/>
          <p:cNvGraphicFramePr>
            <a:graphicFrameLocks noGrp="1"/>
          </p:cNvGraphicFramePr>
          <p:nvPr>
            <p:extLst/>
          </p:nvPr>
        </p:nvGraphicFramePr>
        <p:xfrm>
          <a:off x="515463" y="2154231"/>
          <a:ext cx="8505669" cy="611798"/>
        </p:xfrm>
        <a:graphic>
          <a:graphicData uri="http://schemas.openxmlformats.org/drawingml/2006/table">
            <a:tbl>
              <a:tblPr firstRow="1" bandRow="1"/>
              <a:tblGrid>
                <a:gridCol w="1064661">
                  <a:extLst>
                    <a:ext uri="{9D8B030D-6E8A-4147-A177-3AD203B41FA5}">
                      <a16:colId xmlns:a16="http://schemas.microsoft.com/office/drawing/2014/main" val="20000"/>
                    </a:ext>
                  </a:extLst>
                </a:gridCol>
                <a:gridCol w="7441008">
                  <a:extLst>
                    <a:ext uri="{9D8B030D-6E8A-4147-A177-3AD203B41FA5}">
                      <a16:colId xmlns:a16="http://schemas.microsoft.com/office/drawing/2014/main" val="20001"/>
                    </a:ext>
                  </a:extLst>
                </a:gridCol>
              </a:tblGrid>
              <a:tr h="611798">
                <a:tc>
                  <a:txBody>
                    <a:bodyPr/>
                    <a:lstStyle>
                      <a:lvl1pPr marL="0" algn="l" defTabSz="483306" rtl="0" eaLnBrk="1" latinLnBrk="0" hangingPunct="1">
                        <a:defRPr kumimoji="1" sz="1900" b="1" kern="1200">
                          <a:solidFill>
                            <a:schemeClr val="lt1"/>
                          </a:solidFill>
                          <a:latin typeface="Arial"/>
                          <a:ea typeface="ＭＳ Ｐゴシック"/>
                        </a:defRPr>
                      </a:lvl1pPr>
                      <a:lvl2pPr marL="483306" algn="l" defTabSz="483306" rtl="0" eaLnBrk="1" latinLnBrk="0" hangingPunct="1">
                        <a:defRPr kumimoji="1" sz="1900" b="1" kern="1200">
                          <a:solidFill>
                            <a:schemeClr val="lt1"/>
                          </a:solidFill>
                          <a:latin typeface="Arial"/>
                          <a:ea typeface="ＭＳ Ｐゴシック"/>
                        </a:defRPr>
                      </a:lvl2pPr>
                      <a:lvl3pPr marL="966612" algn="l" defTabSz="483306" rtl="0" eaLnBrk="1" latinLnBrk="0" hangingPunct="1">
                        <a:defRPr kumimoji="1" sz="1900" b="1" kern="1200">
                          <a:solidFill>
                            <a:schemeClr val="lt1"/>
                          </a:solidFill>
                          <a:latin typeface="Arial"/>
                          <a:ea typeface="ＭＳ Ｐゴシック"/>
                        </a:defRPr>
                      </a:lvl3pPr>
                      <a:lvl4pPr marL="1449918" algn="l" defTabSz="483306" rtl="0" eaLnBrk="1" latinLnBrk="0" hangingPunct="1">
                        <a:defRPr kumimoji="1" sz="1900" b="1" kern="1200">
                          <a:solidFill>
                            <a:schemeClr val="lt1"/>
                          </a:solidFill>
                          <a:latin typeface="Arial"/>
                          <a:ea typeface="ＭＳ Ｐゴシック"/>
                        </a:defRPr>
                      </a:lvl4pPr>
                      <a:lvl5pPr marL="1933224" algn="l" defTabSz="483306" rtl="0" eaLnBrk="1" latinLnBrk="0" hangingPunct="1">
                        <a:defRPr kumimoji="1" sz="1900" b="1" kern="1200">
                          <a:solidFill>
                            <a:schemeClr val="lt1"/>
                          </a:solidFill>
                          <a:latin typeface="Arial"/>
                          <a:ea typeface="ＭＳ Ｐゴシック"/>
                        </a:defRPr>
                      </a:lvl5pPr>
                      <a:lvl6pPr marL="2416531" algn="l" defTabSz="483306" rtl="0" eaLnBrk="1" latinLnBrk="0" hangingPunct="1">
                        <a:defRPr kumimoji="1" sz="1900" b="1" kern="1200">
                          <a:solidFill>
                            <a:schemeClr val="lt1"/>
                          </a:solidFill>
                          <a:latin typeface="Arial"/>
                          <a:ea typeface="ＭＳ Ｐゴシック"/>
                        </a:defRPr>
                      </a:lvl6pPr>
                      <a:lvl7pPr marL="2899837" algn="l" defTabSz="483306" rtl="0" eaLnBrk="1" latinLnBrk="0" hangingPunct="1">
                        <a:defRPr kumimoji="1" sz="1900" b="1" kern="1200">
                          <a:solidFill>
                            <a:schemeClr val="lt1"/>
                          </a:solidFill>
                          <a:latin typeface="Arial"/>
                          <a:ea typeface="ＭＳ Ｐゴシック"/>
                        </a:defRPr>
                      </a:lvl7pPr>
                      <a:lvl8pPr marL="3383143" algn="l" defTabSz="483306" rtl="0" eaLnBrk="1" latinLnBrk="0" hangingPunct="1">
                        <a:defRPr kumimoji="1" sz="1900" b="1" kern="1200">
                          <a:solidFill>
                            <a:schemeClr val="lt1"/>
                          </a:solidFill>
                          <a:latin typeface="Arial"/>
                          <a:ea typeface="ＭＳ Ｐゴシック"/>
                        </a:defRPr>
                      </a:lvl8pPr>
                      <a:lvl9pPr marL="3866449" algn="l" defTabSz="483306" rtl="0" eaLnBrk="1" latinLnBrk="0" hangingPunct="1">
                        <a:defRPr kumimoji="1" sz="1900" b="1" kern="1200">
                          <a:solidFill>
                            <a:schemeClr val="lt1"/>
                          </a:solidFill>
                          <a:latin typeface="Arial"/>
                          <a:ea typeface="ＭＳ Ｐゴシック"/>
                        </a:defRPr>
                      </a:lvl9pPr>
                    </a:lstStyle>
                    <a:p>
                      <a:pPr marL="0" marR="0" lvl="0" indent="0" algn="ctr" defTabSz="914400" rtl="0" eaLnBrk="1" fontAlgn="base" latinLnBrk="0" hangingPunct="1">
                        <a:lnSpc>
                          <a:spcPct val="100000"/>
                        </a:lnSpc>
                        <a:spcBef>
                          <a:spcPct val="0"/>
                        </a:spcBef>
                        <a:spcAft>
                          <a:spcPts val="0"/>
                        </a:spcAft>
                        <a:buClrTx/>
                        <a:buSzTx/>
                        <a:buFontTx/>
                        <a:buNone/>
                        <a:tabLst/>
                        <a:defRPr/>
                      </a:pPr>
                      <a:r>
                        <a:rPr kumimoji="1" lang="en-SG" altLang="ja-JP" sz="1200" b="1" i="0" u="none" strike="noStrike" kern="1200" cap="none" spc="0" normalizeH="0" baseline="0" noProof="0" dirty="0" smtClean="0">
                          <a:ln>
                            <a:noFill/>
                          </a:ln>
                          <a:solidFill>
                            <a:schemeClr val="tx1"/>
                          </a:solidFill>
                          <a:effectLst/>
                          <a:uLnTx/>
                          <a:uFillTx/>
                          <a:latin typeface="Arial Narrow" panose="020B0606020202030204" pitchFamily="34" charset="0"/>
                          <a:ea typeface="Meiryo UI" panose="020B0604030504040204" pitchFamily="34" charset="-128"/>
                          <a:cs typeface="Arial" panose="020B0604020202020204" pitchFamily="34" charset="0"/>
                        </a:rPr>
                        <a:t>Available Currency pair</a:t>
                      </a:r>
                    </a:p>
                  </a:txBody>
                  <a:tcPr marL="0" marR="0" marT="0" marB="0" anchor="ctr">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4BDDA"/>
                    </a:solidFill>
                  </a:tcPr>
                </a:tc>
                <a:tc>
                  <a:txBody>
                    <a:bodyPr/>
                    <a:lstStyle>
                      <a:lvl1pPr marL="0" algn="l" defTabSz="483306" rtl="0" eaLnBrk="1" latinLnBrk="0" hangingPunct="1">
                        <a:defRPr kumimoji="1" sz="1900" b="1" kern="1200">
                          <a:solidFill>
                            <a:schemeClr val="lt1"/>
                          </a:solidFill>
                          <a:latin typeface="Arial"/>
                          <a:ea typeface="ＭＳ Ｐゴシック"/>
                        </a:defRPr>
                      </a:lvl1pPr>
                      <a:lvl2pPr marL="483306" algn="l" defTabSz="483306" rtl="0" eaLnBrk="1" latinLnBrk="0" hangingPunct="1">
                        <a:defRPr kumimoji="1" sz="1900" b="1" kern="1200">
                          <a:solidFill>
                            <a:schemeClr val="lt1"/>
                          </a:solidFill>
                          <a:latin typeface="Arial"/>
                          <a:ea typeface="ＭＳ Ｐゴシック"/>
                        </a:defRPr>
                      </a:lvl2pPr>
                      <a:lvl3pPr marL="966612" algn="l" defTabSz="483306" rtl="0" eaLnBrk="1" latinLnBrk="0" hangingPunct="1">
                        <a:defRPr kumimoji="1" sz="1900" b="1" kern="1200">
                          <a:solidFill>
                            <a:schemeClr val="lt1"/>
                          </a:solidFill>
                          <a:latin typeface="Arial"/>
                          <a:ea typeface="ＭＳ Ｐゴシック"/>
                        </a:defRPr>
                      </a:lvl3pPr>
                      <a:lvl4pPr marL="1449918" algn="l" defTabSz="483306" rtl="0" eaLnBrk="1" latinLnBrk="0" hangingPunct="1">
                        <a:defRPr kumimoji="1" sz="1900" b="1" kern="1200">
                          <a:solidFill>
                            <a:schemeClr val="lt1"/>
                          </a:solidFill>
                          <a:latin typeface="Arial"/>
                          <a:ea typeface="ＭＳ Ｐゴシック"/>
                        </a:defRPr>
                      </a:lvl4pPr>
                      <a:lvl5pPr marL="1933224" algn="l" defTabSz="483306" rtl="0" eaLnBrk="1" latinLnBrk="0" hangingPunct="1">
                        <a:defRPr kumimoji="1" sz="1900" b="1" kern="1200">
                          <a:solidFill>
                            <a:schemeClr val="lt1"/>
                          </a:solidFill>
                          <a:latin typeface="Arial"/>
                          <a:ea typeface="ＭＳ Ｐゴシック"/>
                        </a:defRPr>
                      </a:lvl5pPr>
                      <a:lvl6pPr marL="2416531" algn="l" defTabSz="483306" rtl="0" eaLnBrk="1" latinLnBrk="0" hangingPunct="1">
                        <a:defRPr kumimoji="1" sz="1900" b="1" kern="1200">
                          <a:solidFill>
                            <a:schemeClr val="lt1"/>
                          </a:solidFill>
                          <a:latin typeface="Arial"/>
                          <a:ea typeface="ＭＳ Ｐゴシック"/>
                        </a:defRPr>
                      </a:lvl6pPr>
                      <a:lvl7pPr marL="2899837" algn="l" defTabSz="483306" rtl="0" eaLnBrk="1" latinLnBrk="0" hangingPunct="1">
                        <a:defRPr kumimoji="1" sz="1900" b="1" kern="1200">
                          <a:solidFill>
                            <a:schemeClr val="lt1"/>
                          </a:solidFill>
                          <a:latin typeface="Arial"/>
                          <a:ea typeface="ＭＳ Ｐゴシック"/>
                        </a:defRPr>
                      </a:lvl7pPr>
                      <a:lvl8pPr marL="3383143" algn="l" defTabSz="483306" rtl="0" eaLnBrk="1" latinLnBrk="0" hangingPunct="1">
                        <a:defRPr kumimoji="1" sz="1900" b="1" kern="1200">
                          <a:solidFill>
                            <a:schemeClr val="lt1"/>
                          </a:solidFill>
                          <a:latin typeface="Arial"/>
                          <a:ea typeface="ＭＳ Ｐゴシック"/>
                        </a:defRPr>
                      </a:lvl8pPr>
                      <a:lvl9pPr marL="3866449" algn="l" defTabSz="483306" rtl="0" eaLnBrk="1" latinLnBrk="0" hangingPunct="1">
                        <a:defRPr kumimoji="1" sz="1900" b="1" kern="1200">
                          <a:solidFill>
                            <a:schemeClr val="lt1"/>
                          </a:solidFill>
                          <a:latin typeface="Arial"/>
                          <a:ea typeface="ＭＳ Ｐゴシック"/>
                        </a:defRPr>
                      </a:lvl9pPr>
                    </a:lstStyle>
                    <a:p>
                      <a:pPr marL="0" marR="0" lvl="0" indent="0" algn="l" defTabSz="914400" rtl="0" eaLnBrk="1" fontAlgn="ctr" latinLnBrk="0" hangingPunct="1">
                        <a:lnSpc>
                          <a:spcPct val="100000"/>
                        </a:lnSpc>
                        <a:spcBef>
                          <a:spcPts val="0"/>
                        </a:spcBef>
                        <a:spcAft>
                          <a:spcPts val="0"/>
                        </a:spcAft>
                        <a:buClrTx/>
                        <a:buSzTx/>
                        <a:buFont typeface="Wingdings" panose="05000000000000000000" pitchFamily="2" charset="2"/>
                        <a:buNone/>
                        <a:tabLst/>
                        <a:defRPr/>
                      </a:pPr>
                      <a:r>
                        <a:rPr lang="en-US" altLang="ja-JP" sz="1100" b="0" dirty="0" smtClean="0">
                          <a:solidFill>
                            <a:schemeClr val="tx1"/>
                          </a:solidFill>
                          <a:latin typeface="Arial Narrow" panose="020B0606020202030204" pitchFamily="34" charset="0"/>
                          <a:ea typeface="Meiryo UI" panose="020B0604030504040204" pitchFamily="34" charset="-128"/>
                          <a:cs typeface="Arial" panose="020B0604020202020204" pitchFamily="34" charset="0"/>
                        </a:rPr>
                        <a:t>USD/SGD,</a:t>
                      </a:r>
                      <a:r>
                        <a:rPr lang="en-US" altLang="ja-JP" sz="1100" b="0" baseline="0" dirty="0" smtClean="0">
                          <a:solidFill>
                            <a:schemeClr val="tx1"/>
                          </a:solidFill>
                          <a:latin typeface="Arial Narrow" panose="020B0606020202030204" pitchFamily="34" charset="0"/>
                          <a:ea typeface="Meiryo UI" panose="020B0604030504040204" pitchFamily="34" charset="-128"/>
                          <a:cs typeface="Arial" panose="020B0604020202020204" pitchFamily="34" charset="0"/>
                        </a:rPr>
                        <a:t> JPY/SGD, EUR/SGD, THB/SGD, AUD/SGD, GBP/SGD, CHF/SGD, CAD/SGD,NZD/SGD, GBP/USD, EUR/USD, AUD/USD, USD/JPY, EUR/JPY, USD/THB, USD/CHF, NZD/USD, USD/CAD, USD/DKK, EUR/GBP, USD/NOK, USD/SEK, USD/CNH, CNH/SGD</a:t>
                      </a:r>
                    </a:p>
                    <a:p>
                      <a:pPr marL="0" marR="0" lvl="0" indent="0" algn="l" defTabSz="914400" rtl="0" eaLnBrk="1" fontAlgn="ctr" latinLnBrk="0" hangingPunct="1">
                        <a:lnSpc>
                          <a:spcPct val="100000"/>
                        </a:lnSpc>
                        <a:spcBef>
                          <a:spcPts val="0"/>
                        </a:spcBef>
                        <a:spcAft>
                          <a:spcPts val="0"/>
                        </a:spcAft>
                        <a:buClrTx/>
                        <a:buSzTx/>
                        <a:buFont typeface="Wingdings" panose="05000000000000000000" pitchFamily="2" charset="2"/>
                        <a:buNone/>
                        <a:tabLst/>
                        <a:defRPr/>
                      </a:pPr>
                      <a:r>
                        <a:rPr lang="en-US" altLang="ja-JP" sz="1100" b="0" baseline="0" dirty="0" smtClean="0">
                          <a:solidFill>
                            <a:schemeClr val="tx1"/>
                          </a:solidFill>
                          <a:latin typeface="Arial Narrow" panose="020B0606020202030204" pitchFamily="34" charset="0"/>
                          <a:ea typeface="Meiryo UI" panose="020B0604030504040204" pitchFamily="34" charset="-128"/>
                          <a:cs typeface="Arial" panose="020B0604020202020204" pitchFamily="34" charset="0"/>
                        </a:rPr>
                        <a:t>(</a:t>
                      </a:r>
                      <a:r>
                        <a:rPr lang="en-SG" altLang="ja-JP" sz="1100" b="0" baseline="0" dirty="0" smtClean="0">
                          <a:solidFill>
                            <a:schemeClr val="tx1"/>
                          </a:solidFill>
                          <a:latin typeface="Arial Narrow" panose="020B0606020202030204" pitchFamily="34" charset="0"/>
                          <a:ea typeface="Meiryo UI" panose="020B0604030504040204" pitchFamily="34" charset="-128"/>
                          <a:cs typeface="Arial" panose="020B0604020202020204" pitchFamily="34" charset="0"/>
                        </a:rPr>
                        <a:t>For currency pairs not listed here, please contact us)</a:t>
                      </a:r>
                      <a:endParaRPr lang="en-US" altLang="ja-JP" sz="1100" b="0" dirty="0" smtClean="0">
                        <a:solidFill>
                          <a:schemeClr val="tx1"/>
                        </a:solidFill>
                        <a:latin typeface="Arial Narrow" panose="020B0606020202030204" pitchFamily="34" charset="0"/>
                        <a:ea typeface="Meiryo UI" panose="020B0604030504040204" pitchFamily="34" charset="-128"/>
                        <a:cs typeface="Arial" panose="020B0604020202020204" pitchFamily="34" charset="0"/>
                      </a:endParaRPr>
                    </a:p>
                  </a:txBody>
                  <a:tcPr marL="128378" marR="128378" marT="0" marB="0" anchor="ctr">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DDEC"/>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5561241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a:xfrm>
            <a:off x="364973" y="79302"/>
            <a:ext cx="8500990" cy="738135"/>
          </a:xfrm>
        </p:spPr>
        <p:txBody>
          <a:bodyPr>
            <a:normAutofit/>
          </a:bodyPr>
          <a:lstStyle/>
          <a:p>
            <a:r>
              <a:rPr lang="en-US" sz="1960" dirty="0"/>
              <a:t>Sample Screen of FX web </a:t>
            </a:r>
            <a:endParaRPr lang="ja-JP" altLang="en-US" sz="1960" dirty="0">
              <a:solidFill>
                <a:srgbClr val="140078"/>
              </a:solidFill>
            </a:endParaRPr>
          </a:p>
        </p:txBody>
      </p:sp>
      <p:sp>
        <p:nvSpPr>
          <p:cNvPr id="86" name="正方形/長方形 85"/>
          <p:cNvSpPr/>
          <p:nvPr/>
        </p:nvSpPr>
        <p:spPr>
          <a:xfrm flipH="1">
            <a:off x="53910" y="1386207"/>
            <a:ext cx="1329415" cy="6003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40739" rIns="96232" bIns="40739" rtlCol="0" anchor="ctr"/>
          <a:lstStyle/>
          <a:p>
            <a:pPr marL="79215" indent="-79215" algn="r" defTabSz="678984">
              <a:spcBef>
                <a:spcPts val="535"/>
              </a:spcBef>
              <a:defRPr/>
            </a:pPr>
            <a:r>
              <a:rPr lang="en-US" altLang="ja-JP" sz="1426" dirty="0">
                <a:solidFill>
                  <a:schemeClr val="bg1"/>
                </a:solidFill>
                <a:ea typeface="HGP創英角ｺﾞｼｯｸUB" panose="020B0900000000000000" pitchFamily="50" charset="-128"/>
                <a:cs typeface="Arial" panose="020B0604020202020204" pitchFamily="34" charset="0"/>
              </a:rPr>
              <a:t>POINT</a:t>
            </a:r>
            <a:endParaRPr lang="en-US" altLang="ja-JP" sz="1248" dirty="0">
              <a:solidFill>
                <a:schemeClr val="bg1"/>
              </a:solidFill>
              <a:ea typeface="HGP創英角ｺﾞｼｯｸUB" panose="020B0900000000000000" pitchFamily="50" charset="-128"/>
              <a:cs typeface="Arial" panose="020B0604020202020204" pitchFamily="34" charset="0"/>
            </a:endParaRPr>
          </a:p>
        </p:txBody>
      </p:sp>
      <p:sp>
        <p:nvSpPr>
          <p:cNvPr id="80" name="TextBox 79"/>
          <p:cNvSpPr txBox="1"/>
          <p:nvPr/>
        </p:nvSpPr>
        <p:spPr>
          <a:xfrm>
            <a:off x="26412" y="3760902"/>
            <a:ext cx="4141465" cy="421397"/>
          </a:xfrm>
          <a:prstGeom prst="rect">
            <a:avLst/>
          </a:prstGeom>
          <a:noFill/>
        </p:spPr>
        <p:txBody>
          <a:bodyPr wrap="square" rtlCol="0">
            <a:spAutoFit/>
          </a:bodyPr>
          <a:lstStyle/>
          <a:p>
            <a:r>
              <a:rPr lang="en-US" sz="1069" u="sng" dirty="0">
                <a:latin typeface="Arial" panose="020B0604020202020204" pitchFamily="34" charset="0"/>
                <a:cs typeface="Arial" panose="020B0604020202020204" pitchFamily="34" charset="0"/>
              </a:rPr>
              <a:t>2.Deal Done</a:t>
            </a:r>
          </a:p>
          <a:p>
            <a:r>
              <a:rPr lang="en-US" sz="1069" dirty="0">
                <a:latin typeface="Arial" panose="020B0604020202020204" pitchFamily="34" charset="0"/>
                <a:cs typeface="Arial" panose="020B0604020202020204" pitchFamily="34" charset="0"/>
              </a:rPr>
              <a:t>Click the</a:t>
            </a:r>
            <a:r>
              <a:rPr lang="ja-JP" altLang="en-US" sz="1069" dirty="0">
                <a:latin typeface="Arial" panose="020B0604020202020204" pitchFamily="34" charset="0"/>
                <a:cs typeface="Arial" panose="020B0604020202020204" pitchFamily="34" charset="0"/>
              </a:rPr>
              <a:t>［</a:t>
            </a:r>
            <a:r>
              <a:rPr lang="en-US" sz="1069" dirty="0">
                <a:latin typeface="Arial" panose="020B0604020202020204" pitchFamily="34" charset="0"/>
                <a:cs typeface="Arial" panose="020B0604020202020204" pitchFamily="34" charset="0"/>
              </a:rPr>
              <a:t>Done</a:t>
            </a:r>
            <a:r>
              <a:rPr lang="ja-JP" altLang="en-US" sz="1069" dirty="0">
                <a:latin typeface="Arial" panose="020B0604020202020204" pitchFamily="34" charset="0"/>
                <a:cs typeface="Arial" panose="020B0604020202020204" pitchFamily="34" charset="0"/>
              </a:rPr>
              <a:t>］</a:t>
            </a:r>
            <a:r>
              <a:rPr lang="en-US" sz="1069" dirty="0">
                <a:latin typeface="Arial" panose="020B0604020202020204" pitchFamily="34" charset="0"/>
                <a:cs typeface="Arial" panose="020B0604020202020204" pitchFamily="34" charset="0"/>
              </a:rPr>
              <a:t>button</a:t>
            </a:r>
            <a:r>
              <a:rPr lang="en-US" sz="1069" dirty="0">
                <a:latin typeface="Arial" panose="020B0604020202020204" pitchFamily="34" charset="0"/>
                <a:cs typeface="Arial" panose="020B0604020202020204" pitchFamily="34" charset="0"/>
              </a:rPr>
              <a:t>.</a:t>
            </a:r>
            <a:endParaRPr lang="en-SG" sz="1069" dirty="0">
              <a:latin typeface="Arial" panose="020B0604020202020204" pitchFamily="34" charset="0"/>
              <a:cs typeface="Arial" panose="020B0604020202020204" pitchFamily="34" charset="0"/>
            </a:endParaRPr>
          </a:p>
        </p:txBody>
      </p:sp>
      <p:sp>
        <p:nvSpPr>
          <p:cNvPr id="81" name="TextBox 80"/>
          <p:cNvSpPr txBox="1"/>
          <p:nvPr/>
        </p:nvSpPr>
        <p:spPr>
          <a:xfrm>
            <a:off x="-15168" y="998058"/>
            <a:ext cx="4419823" cy="421397"/>
          </a:xfrm>
          <a:prstGeom prst="rect">
            <a:avLst/>
          </a:prstGeom>
          <a:noFill/>
        </p:spPr>
        <p:txBody>
          <a:bodyPr wrap="square" rtlCol="0">
            <a:spAutoFit/>
          </a:bodyPr>
          <a:lstStyle/>
          <a:p>
            <a:r>
              <a:rPr lang="en-US" sz="1069" u="sng" dirty="0">
                <a:latin typeface="Arial" panose="020B0604020202020204" pitchFamily="34" charset="0"/>
                <a:cs typeface="Arial" panose="020B0604020202020204" pitchFamily="34" charset="0"/>
              </a:rPr>
              <a:t>1.Transaction Input</a:t>
            </a:r>
          </a:p>
          <a:p>
            <a:r>
              <a:rPr kumimoji="1" lang="en-SG" altLang="ja-JP" sz="1069" kern="0" dirty="0">
                <a:solidFill>
                  <a:srgbClr val="000000"/>
                </a:solidFill>
                <a:latin typeface="Arial" panose="020B0604020202020204" pitchFamily="34" charset="0"/>
                <a:cs typeface="Arial" panose="020B0604020202020204" pitchFamily="34" charset="0"/>
              </a:rPr>
              <a:t>You can input </a:t>
            </a:r>
            <a:r>
              <a:rPr kumimoji="1" lang="en-SG" altLang="ja-JP" sz="1069" kern="0" dirty="0">
                <a:solidFill>
                  <a:srgbClr val="000000"/>
                </a:solidFill>
                <a:latin typeface="Arial" panose="020B0604020202020204" pitchFamily="34" charset="0"/>
                <a:cs typeface="Arial" panose="020B0604020202020204" pitchFamily="34" charset="0"/>
              </a:rPr>
              <a:t>the Amount, Currency pair and Value </a:t>
            </a:r>
            <a:r>
              <a:rPr kumimoji="1" lang="en-SG" altLang="ja-JP" sz="1069" kern="0" dirty="0">
                <a:solidFill>
                  <a:srgbClr val="000000"/>
                </a:solidFill>
                <a:latin typeface="Arial" panose="020B0604020202020204" pitchFamily="34" charset="0"/>
                <a:cs typeface="Arial" panose="020B0604020202020204" pitchFamily="34" charset="0"/>
              </a:rPr>
              <a:t>date for Outright</a:t>
            </a:r>
          </a:p>
        </p:txBody>
      </p:sp>
      <p:sp>
        <p:nvSpPr>
          <p:cNvPr id="82" name="TextBox 81"/>
          <p:cNvSpPr txBox="1"/>
          <p:nvPr/>
        </p:nvSpPr>
        <p:spPr>
          <a:xfrm>
            <a:off x="4404655" y="998058"/>
            <a:ext cx="4061830" cy="421397"/>
          </a:xfrm>
          <a:prstGeom prst="rect">
            <a:avLst/>
          </a:prstGeom>
          <a:noFill/>
        </p:spPr>
        <p:txBody>
          <a:bodyPr wrap="square" rtlCol="0">
            <a:spAutoFit/>
          </a:bodyPr>
          <a:lstStyle/>
          <a:p>
            <a:r>
              <a:rPr lang="en-US" sz="1069" u="sng" dirty="0">
                <a:latin typeface="Arial" panose="020B0604020202020204" pitchFamily="34" charset="0"/>
                <a:cs typeface="Arial" panose="020B0604020202020204" pitchFamily="34" charset="0"/>
              </a:rPr>
              <a:t>3.Download Deal Slip</a:t>
            </a:r>
          </a:p>
          <a:p>
            <a:r>
              <a:rPr lang="en-US" sz="1069" dirty="0">
                <a:latin typeface="Arial" panose="020B0604020202020204" pitchFamily="34" charset="0"/>
                <a:cs typeface="Arial" panose="020B0604020202020204" pitchFamily="34" charset="0"/>
              </a:rPr>
              <a:t>You can print out the Deal Slip by clicking the [Deal Slip] button</a:t>
            </a:r>
            <a:r>
              <a:rPr lang="en-US" sz="1069" dirty="0">
                <a:latin typeface="Arial" panose="020B0604020202020204" pitchFamily="34" charset="0"/>
                <a:cs typeface="Arial" panose="020B0604020202020204" pitchFamily="34" charset="0"/>
              </a:rPr>
              <a:t>.</a:t>
            </a:r>
            <a:endParaRPr lang="en-SG" sz="1069" dirty="0">
              <a:latin typeface="Arial" panose="020B0604020202020204" pitchFamily="34" charset="0"/>
              <a:cs typeface="Arial" panose="020B0604020202020204" pitchFamily="34" charset="0"/>
            </a:endParaRPr>
          </a:p>
        </p:txBody>
      </p:sp>
      <p:sp>
        <p:nvSpPr>
          <p:cNvPr id="91" name="TextBox 90"/>
          <p:cNvSpPr txBox="1"/>
          <p:nvPr/>
        </p:nvSpPr>
        <p:spPr>
          <a:xfrm>
            <a:off x="4429411" y="3829862"/>
            <a:ext cx="4204333" cy="421397"/>
          </a:xfrm>
          <a:prstGeom prst="rect">
            <a:avLst/>
          </a:prstGeom>
          <a:noFill/>
        </p:spPr>
        <p:txBody>
          <a:bodyPr wrap="square" rtlCol="0">
            <a:spAutoFit/>
          </a:bodyPr>
          <a:lstStyle/>
          <a:p>
            <a:r>
              <a:rPr lang="en-US" sz="1069" u="sng" dirty="0">
                <a:latin typeface="Arial" panose="020B0604020202020204" pitchFamily="34" charset="0"/>
                <a:cs typeface="Arial" panose="020B0604020202020204" pitchFamily="34" charset="0"/>
              </a:rPr>
              <a:t>4.Manage historical data</a:t>
            </a:r>
          </a:p>
          <a:p>
            <a:r>
              <a:rPr lang="en-US" sz="1069" dirty="0">
                <a:latin typeface="Arial" panose="020B0604020202020204" pitchFamily="34" charset="0"/>
                <a:cs typeface="Arial" panose="020B0604020202020204" pitchFamily="34" charset="0"/>
              </a:rPr>
              <a:t>You </a:t>
            </a:r>
            <a:r>
              <a:rPr lang="en-US" sz="1069" dirty="0">
                <a:latin typeface="Arial" panose="020B0604020202020204" pitchFamily="34" charset="0"/>
                <a:cs typeface="Arial" panose="020B0604020202020204" pitchFamily="34" charset="0"/>
              </a:rPr>
              <a:t>can view the </a:t>
            </a:r>
            <a:r>
              <a:rPr lang="en-US" sz="1069" dirty="0">
                <a:latin typeface="Arial" panose="020B0604020202020204" pitchFamily="34" charset="0"/>
                <a:cs typeface="Arial" panose="020B0604020202020204" pitchFamily="34" charset="0"/>
              </a:rPr>
              <a:t>historical deal information</a:t>
            </a:r>
            <a:endParaRPr lang="en-SG" sz="1069"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2"/>
          <a:stretch>
            <a:fillRect/>
          </a:stretch>
        </p:blipFill>
        <p:spPr>
          <a:xfrm>
            <a:off x="576762" y="1459213"/>
            <a:ext cx="3088913" cy="2332976"/>
          </a:xfrm>
          <a:prstGeom prst="rect">
            <a:avLst/>
          </a:prstGeom>
        </p:spPr>
      </p:pic>
      <p:pic>
        <p:nvPicPr>
          <p:cNvPr id="4" name="Picture 3"/>
          <p:cNvPicPr>
            <a:picLocks noChangeAspect="1"/>
          </p:cNvPicPr>
          <p:nvPr/>
        </p:nvPicPr>
        <p:blipFill>
          <a:blip r:embed="rId3"/>
          <a:stretch>
            <a:fillRect/>
          </a:stretch>
        </p:blipFill>
        <p:spPr>
          <a:xfrm>
            <a:off x="554808" y="4160308"/>
            <a:ext cx="3040466" cy="2087578"/>
          </a:xfrm>
          <a:prstGeom prst="rect">
            <a:avLst/>
          </a:prstGeom>
          <a:ln>
            <a:solidFill>
              <a:schemeClr val="bg2"/>
            </a:solidFill>
          </a:ln>
        </p:spPr>
      </p:pic>
      <p:pic>
        <p:nvPicPr>
          <p:cNvPr id="5" name="Picture 4"/>
          <p:cNvPicPr>
            <a:picLocks noChangeAspect="1"/>
          </p:cNvPicPr>
          <p:nvPr/>
        </p:nvPicPr>
        <p:blipFill>
          <a:blip r:embed="rId4"/>
          <a:stretch>
            <a:fillRect/>
          </a:stretch>
        </p:blipFill>
        <p:spPr>
          <a:xfrm>
            <a:off x="5219413" y="1492472"/>
            <a:ext cx="3329408" cy="2313332"/>
          </a:xfrm>
          <a:prstGeom prst="rect">
            <a:avLst/>
          </a:prstGeom>
        </p:spPr>
      </p:pic>
      <p:pic>
        <p:nvPicPr>
          <p:cNvPr id="24" name="Picture 23"/>
          <p:cNvPicPr>
            <a:picLocks noChangeAspect="1"/>
          </p:cNvPicPr>
          <p:nvPr/>
        </p:nvPicPr>
        <p:blipFill>
          <a:blip r:embed="rId5"/>
          <a:stretch>
            <a:fillRect/>
          </a:stretch>
        </p:blipFill>
        <p:spPr>
          <a:xfrm>
            <a:off x="5199830" y="4282233"/>
            <a:ext cx="3433914" cy="1868150"/>
          </a:xfrm>
          <a:prstGeom prst="rect">
            <a:avLst/>
          </a:prstGeom>
        </p:spPr>
      </p:pic>
      <p:sp>
        <p:nvSpPr>
          <p:cNvPr id="6" name="Down Arrow 5"/>
          <p:cNvSpPr/>
          <p:nvPr/>
        </p:nvSpPr>
        <p:spPr>
          <a:xfrm>
            <a:off x="2156273" y="3888556"/>
            <a:ext cx="504078" cy="227871"/>
          </a:xfrm>
          <a:prstGeom prst="downArrow">
            <a:avLst/>
          </a:prstGeom>
          <a:solidFill>
            <a:schemeClr val="accent1">
              <a:lumMod val="75000"/>
            </a:schemeClr>
          </a:solidFill>
          <a:ln w="9525">
            <a:solidFill>
              <a:schemeClr val="accent1">
                <a:lumMod val="75000"/>
              </a:schemeClr>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mn-ea"/>
            </a:endParaRPr>
          </a:p>
        </p:txBody>
      </p:sp>
      <p:sp>
        <p:nvSpPr>
          <p:cNvPr id="10" name="Right Arrow 9"/>
          <p:cNvSpPr/>
          <p:nvPr/>
        </p:nvSpPr>
        <p:spPr>
          <a:xfrm rot="18922008">
            <a:off x="4211800" y="3414014"/>
            <a:ext cx="191598" cy="445706"/>
          </a:xfrm>
          <a:prstGeom prst="rightArrow">
            <a:avLst/>
          </a:prstGeom>
          <a:solidFill>
            <a:schemeClr val="accent1">
              <a:lumMod val="75000"/>
            </a:schemeClr>
          </a:solidFill>
          <a:ln w="9525">
            <a:solidFill>
              <a:schemeClr val="accent1">
                <a:lumMod val="75000"/>
              </a:schemeClr>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mn-ea"/>
            </a:endParaRPr>
          </a:p>
        </p:txBody>
      </p:sp>
      <p:sp>
        <p:nvSpPr>
          <p:cNvPr id="14" name="Oval 13"/>
          <p:cNvSpPr/>
          <p:nvPr/>
        </p:nvSpPr>
        <p:spPr>
          <a:xfrm>
            <a:off x="184383" y="1470771"/>
            <a:ext cx="361180" cy="364968"/>
          </a:xfrm>
          <a:prstGeom prst="ellipse">
            <a:avLst/>
          </a:prstGeom>
          <a:solidFill>
            <a:schemeClr val="accent1"/>
          </a:solidFill>
          <a:ln w="9525">
            <a:solidFill>
              <a:schemeClr val="accent1">
                <a:lumMod val="75000"/>
              </a:schemeClr>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604" dirty="0">
                <a:solidFill>
                  <a:schemeClr val="tx1"/>
                </a:solidFill>
                <a:latin typeface="Arial" panose="020B0604020202020204" pitchFamily="34" charset="0"/>
                <a:cs typeface="Arial" panose="020B0604020202020204" pitchFamily="34" charset="0"/>
              </a:rPr>
              <a:t>1</a:t>
            </a:r>
            <a:endParaRPr lang="en-SG" sz="1604" dirty="0">
              <a:solidFill>
                <a:schemeClr val="tx1"/>
              </a:solidFill>
              <a:latin typeface="Arial" panose="020B0604020202020204" pitchFamily="34" charset="0"/>
              <a:cs typeface="Arial" panose="020B0604020202020204" pitchFamily="34" charset="0"/>
            </a:endParaRPr>
          </a:p>
        </p:txBody>
      </p:sp>
      <p:sp>
        <p:nvSpPr>
          <p:cNvPr id="29" name="Oval 28"/>
          <p:cNvSpPr/>
          <p:nvPr/>
        </p:nvSpPr>
        <p:spPr>
          <a:xfrm>
            <a:off x="170282" y="4332122"/>
            <a:ext cx="361180" cy="364968"/>
          </a:xfrm>
          <a:prstGeom prst="ellipse">
            <a:avLst/>
          </a:prstGeom>
          <a:solidFill>
            <a:schemeClr val="accent1"/>
          </a:solidFill>
          <a:ln w="9525">
            <a:solidFill>
              <a:schemeClr val="accent1">
                <a:lumMod val="75000"/>
              </a:schemeClr>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604" dirty="0">
                <a:solidFill>
                  <a:schemeClr val="tx1"/>
                </a:solidFill>
                <a:latin typeface="Arial" panose="020B0604020202020204" pitchFamily="34" charset="0"/>
                <a:cs typeface="Arial" panose="020B0604020202020204" pitchFamily="34" charset="0"/>
              </a:rPr>
              <a:t>2</a:t>
            </a:r>
            <a:endParaRPr lang="en-SG" sz="1604" dirty="0">
              <a:solidFill>
                <a:schemeClr val="tx1"/>
              </a:solidFill>
              <a:latin typeface="Arial" panose="020B0604020202020204" pitchFamily="34" charset="0"/>
              <a:cs typeface="Arial" panose="020B0604020202020204" pitchFamily="34" charset="0"/>
            </a:endParaRPr>
          </a:p>
        </p:txBody>
      </p:sp>
      <p:sp>
        <p:nvSpPr>
          <p:cNvPr id="30" name="Oval 29"/>
          <p:cNvSpPr/>
          <p:nvPr/>
        </p:nvSpPr>
        <p:spPr>
          <a:xfrm>
            <a:off x="4805805" y="1504031"/>
            <a:ext cx="361180" cy="364968"/>
          </a:xfrm>
          <a:prstGeom prst="ellipse">
            <a:avLst/>
          </a:prstGeom>
          <a:solidFill>
            <a:schemeClr val="accent1"/>
          </a:solidFill>
          <a:ln w="9525">
            <a:solidFill>
              <a:schemeClr val="accent1">
                <a:lumMod val="75000"/>
              </a:schemeClr>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604" dirty="0">
                <a:solidFill>
                  <a:schemeClr val="tx1"/>
                </a:solidFill>
                <a:latin typeface="Arial" panose="020B0604020202020204" pitchFamily="34" charset="0"/>
                <a:cs typeface="Arial" panose="020B0604020202020204" pitchFamily="34" charset="0"/>
              </a:rPr>
              <a:t>3</a:t>
            </a:r>
            <a:endParaRPr lang="en-SG" sz="1604" dirty="0">
              <a:solidFill>
                <a:schemeClr val="tx1"/>
              </a:solidFill>
              <a:latin typeface="Arial" panose="020B0604020202020204" pitchFamily="34" charset="0"/>
              <a:cs typeface="Arial" panose="020B0604020202020204" pitchFamily="34" charset="0"/>
            </a:endParaRPr>
          </a:p>
        </p:txBody>
      </p:sp>
      <p:sp>
        <p:nvSpPr>
          <p:cNvPr id="31" name="Oval 30"/>
          <p:cNvSpPr/>
          <p:nvPr/>
        </p:nvSpPr>
        <p:spPr>
          <a:xfrm>
            <a:off x="4805805" y="4282232"/>
            <a:ext cx="361180" cy="364968"/>
          </a:xfrm>
          <a:prstGeom prst="ellipse">
            <a:avLst/>
          </a:prstGeom>
          <a:solidFill>
            <a:schemeClr val="accent1"/>
          </a:solidFill>
          <a:ln w="9525">
            <a:solidFill>
              <a:schemeClr val="accent1">
                <a:lumMod val="75000"/>
              </a:schemeClr>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604" dirty="0">
                <a:solidFill>
                  <a:schemeClr val="tx1"/>
                </a:solidFill>
                <a:latin typeface="Arial" panose="020B0604020202020204" pitchFamily="34" charset="0"/>
                <a:cs typeface="Arial" panose="020B0604020202020204" pitchFamily="34" charset="0"/>
              </a:rPr>
              <a:t>4</a:t>
            </a:r>
            <a:endParaRPr lang="en-SG" sz="1604" dirty="0">
              <a:solidFill>
                <a:schemeClr val="tx1"/>
              </a:solidFill>
              <a:latin typeface="Arial" panose="020B0604020202020204" pitchFamily="34" charset="0"/>
              <a:cs typeface="Arial" panose="020B0604020202020204" pitchFamily="34" charset="0"/>
            </a:endParaRPr>
          </a:p>
        </p:txBody>
      </p:sp>
      <p:sp>
        <p:nvSpPr>
          <p:cNvPr id="16" name="Rounded Rectangle 15"/>
          <p:cNvSpPr/>
          <p:nvPr/>
        </p:nvSpPr>
        <p:spPr>
          <a:xfrm>
            <a:off x="6795231" y="3597084"/>
            <a:ext cx="642996" cy="144019"/>
          </a:xfrm>
          <a:prstGeom prst="roundRect">
            <a:avLst/>
          </a:prstGeom>
          <a:noFill/>
          <a:ln w="25400">
            <a:solidFill>
              <a:srgbClr val="FF0000"/>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mn-ea"/>
            </a:endParaRPr>
          </a:p>
        </p:txBody>
      </p:sp>
      <p:sp>
        <p:nvSpPr>
          <p:cNvPr id="35" name="Rounded Rectangle 34"/>
          <p:cNvSpPr/>
          <p:nvPr/>
        </p:nvSpPr>
        <p:spPr>
          <a:xfrm>
            <a:off x="2261243" y="6090910"/>
            <a:ext cx="540906" cy="105713"/>
          </a:xfrm>
          <a:prstGeom prst="roundRect">
            <a:avLst/>
          </a:prstGeom>
          <a:noFill/>
          <a:ln w="25400">
            <a:solidFill>
              <a:srgbClr val="FF0000"/>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mn-ea"/>
            </a:endParaRPr>
          </a:p>
        </p:txBody>
      </p:sp>
      <p:sp>
        <p:nvSpPr>
          <p:cNvPr id="36" name="Rounded Rectangle 35"/>
          <p:cNvSpPr/>
          <p:nvPr/>
        </p:nvSpPr>
        <p:spPr>
          <a:xfrm>
            <a:off x="1085484" y="1901883"/>
            <a:ext cx="2500546" cy="613105"/>
          </a:xfrm>
          <a:prstGeom prst="roundRect">
            <a:avLst/>
          </a:prstGeom>
          <a:noFill/>
          <a:ln w="25400">
            <a:solidFill>
              <a:srgbClr val="FF0000"/>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mn-ea"/>
            </a:endParaRPr>
          </a:p>
        </p:txBody>
      </p:sp>
      <p:sp>
        <p:nvSpPr>
          <p:cNvPr id="22" name="Rounded Rectangle 21"/>
          <p:cNvSpPr/>
          <p:nvPr/>
        </p:nvSpPr>
        <p:spPr>
          <a:xfrm>
            <a:off x="2515342" y="3300527"/>
            <a:ext cx="1082289" cy="443251"/>
          </a:xfrm>
          <a:prstGeom prst="roundRect">
            <a:avLst/>
          </a:prstGeom>
          <a:noFill/>
          <a:ln w="25400">
            <a:solidFill>
              <a:srgbClr val="FF0000"/>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mn-ea"/>
            </a:endParaRPr>
          </a:p>
        </p:txBody>
      </p:sp>
    </p:spTree>
    <p:extLst>
      <p:ext uri="{BB962C8B-B14F-4D97-AF65-F5344CB8AC3E}">
        <p14:creationId xmlns:p14="http://schemas.microsoft.com/office/powerpoint/2010/main" val="17184660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片側の 2 つの角を丸めた四角形 26"/>
          <p:cNvSpPr/>
          <p:nvPr/>
        </p:nvSpPr>
        <p:spPr>
          <a:xfrm>
            <a:off x="371023" y="3280751"/>
            <a:ext cx="7956749" cy="2666528"/>
          </a:xfrm>
          <a:prstGeom prst="round2SameRect">
            <a:avLst>
              <a:gd name="adj1" fmla="val 8998"/>
              <a:gd name="adj2" fmla="val 0"/>
            </a:avLst>
          </a:prstGeom>
          <a:gradFill>
            <a:gsLst>
              <a:gs pos="0">
                <a:srgbClr val="D9D9D9"/>
              </a:gs>
              <a:gs pos="40000">
                <a:srgbClr val="F2F2F2"/>
              </a:gs>
              <a:gs pos="100000">
                <a:srgbClr val="FFFFFF">
                  <a:alpha val="0"/>
                </a:srgbClr>
              </a:gs>
            </a:gsLst>
            <a:lin ang="5400000" scaled="1"/>
          </a:gradFill>
        </p:spPr>
        <p:txBody>
          <a:bodyPr wrap="square" lIns="0" tIns="0" rIns="0" bIns="32079" anchor="ctr" anchorCtr="0">
            <a:noAutofit/>
          </a:bodyPr>
          <a:lstStyle/>
          <a:p>
            <a:pPr algn="ctr" defTabSz="814822" fontAlgn="ctr">
              <a:defRPr/>
            </a:pPr>
            <a:endParaRPr lang="ja-JP" altLang="en-US" sz="1604" kern="0" dirty="0">
              <a:latin typeface="Arial Narrow" panose="020B0606020202030204" pitchFamily="34" charset="0"/>
              <a:ea typeface="MS PGothic"/>
              <a:cs typeface="Arial"/>
            </a:endParaRPr>
          </a:p>
        </p:txBody>
      </p:sp>
      <p:sp>
        <p:nvSpPr>
          <p:cNvPr id="26" name="Text Box 7"/>
          <p:cNvSpPr txBox="1">
            <a:spLocks noChangeArrowheads="1"/>
          </p:cNvSpPr>
          <p:nvPr/>
        </p:nvSpPr>
        <p:spPr bwMode="auto">
          <a:xfrm>
            <a:off x="1037299" y="5462070"/>
            <a:ext cx="2092919" cy="602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000" b="1">
                <a:solidFill>
                  <a:srgbClr val="003366"/>
                </a:solidFill>
                <a:latin typeface="Arial" panose="020B0604020202020204" pitchFamily="34" charset="0"/>
                <a:ea typeface="ＭＳ Ｐゴシック" panose="020B0600070205080204" pitchFamily="50" charset="-128"/>
              </a:defRPr>
            </a:lvl1pPr>
            <a:lvl2pPr marL="742950" indent="-285750">
              <a:defRPr kumimoji="1" sz="2000" b="1">
                <a:solidFill>
                  <a:srgbClr val="003366"/>
                </a:solidFill>
                <a:latin typeface="Arial" panose="020B0604020202020204" pitchFamily="34" charset="0"/>
                <a:ea typeface="ＭＳ Ｐゴシック" panose="020B0600070205080204" pitchFamily="50" charset="-128"/>
              </a:defRPr>
            </a:lvl2pPr>
            <a:lvl3pPr marL="1143000" indent="-228600">
              <a:defRPr kumimoji="1" sz="2000" b="1">
                <a:solidFill>
                  <a:srgbClr val="003366"/>
                </a:solidFill>
                <a:latin typeface="Arial" panose="020B0604020202020204" pitchFamily="34" charset="0"/>
                <a:ea typeface="ＭＳ Ｐゴシック" panose="020B0600070205080204" pitchFamily="50" charset="-128"/>
              </a:defRPr>
            </a:lvl3pPr>
            <a:lvl4pPr marL="1600200" indent="-228600">
              <a:defRPr kumimoji="1" sz="2000" b="1">
                <a:solidFill>
                  <a:srgbClr val="003366"/>
                </a:solidFill>
                <a:latin typeface="Arial" panose="020B0604020202020204" pitchFamily="34" charset="0"/>
                <a:ea typeface="ＭＳ Ｐゴシック" panose="020B0600070205080204" pitchFamily="50" charset="-128"/>
              </a:defRPr>
            </a:lvl4pPr>
            <a:lvl5pPr marL="2057400" indent="-228600">
              <a:defRPr kumimoji="1" sz="2000" b="1">
                <a:solidFill>
                  <a:srgbClr val="003366"/>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000" b="1">
                <a:solidFill>
                  <a:srgbClr val="003366"/>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000" b="1">
                <a:solidFill>
                  <a:srgbClr val="003366"/>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000" b="1">
                <a:solidFill>
                  <a:srgbClr val="003366"/>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000" b="1">
                <a:solidFill>
                  <a:srgbClr val="003366"/>
                </a:solidFill>
                <a:latin typeface="Arial" panose="020B0604020202020204" pitchFamily="34" charset="0"/>
                <a:ea typeface="ＭＳ Ｐゴシック" panose="020B0600070205080204" pitchFamily="50" charset="-128"/>
              </a:defRPr>
            </a:lvl9pPr>
          </a:lstStyle>
          <a:p>
            <a:pPr marL="203705" indent="-203705" algn="ctr" defTabSz="814822">
              <a:spcBef>
                <a:spcPct val="10000"/>
              </a:spcBef>
              <a:buFontTx/>
              <a:buAutoNum type="arabicPeriod"/>
            </a:pPr>
            <a:r>
              <a:rPr lang="en-US" altLang="ja-JP" sz="1069" b="0" dirty="0">
                <a:solidFill>
                  <a:schemeClr val="tx1"/>
                </a:solidFill>
                <a:latin typeface="Arial Narrow" panose="020B0606020202030204" pitchFamily="34" charset="0"/>
                <a:ea typeface="ＭＳ Ｐゴシック"/>
                <a:cs typeface="Meiryo UI" panose="020B0604030504040204" pitchFamily="50" charset="-128"/>
              </a:rPr>
              <a:t>Terms </a:t>
            </a:r>
            <a:r>
              <a:rPr lang="en-SG" altLang="ja-JP" sz="1069" b="0" kern="0" dirty="0">
                <a:solidFill>
                  <a:schemeClr val="tx1"/>
                </a:solidFill>
                <a:latin typeface="Arial Narrow" panose="020B0606020202030204" pitchFamily="34" charset="0"/>
                <a:ea typeface="ＭＳ Ｐゴシック"/>
                <a:cs typeface="Arial"/>
              </a:rPr>
              <a:t>and </a:t>
            </a:r>
            <a:r>
              <a:rPr lang="en-SG" altLang="ja-JP" sz="1069" b="0" kern="0" dirty="0">
                <a:solidFill>
                  <a:schemeClr val="tx1"/>
                </a:solidFill>
                <a:latin typeface="Arial Narrow" panose="020B0606020202030204" pitchFamily="34" charset="0"/>
                <a:ea typeface="ＭＳ Ｐゴシック"/>
                <a:cs typeface="Arial"/>
              </a:rPr>
              <a:t>Conditions Governing Use of the Mets Global Service</a:t>
            </a:r>
            <a:endParaRPr lang="ja-JP" altLang="en-US" sz="1069" b="0" kern="0" dirty="0">
              <a:solidFill>
                <a:schemeClr val="tx1"/>
              </a:solidFill>
              <a:latin typeface="Arial Narrow" panose="020B0606020202030204" pitchFamily="34" charset="0"/>
              <a:ea typeface="ＭＳ Ｐゴシック"/>
              <a:cs typeface="Arial"/>
            </a:endParaRPr>
          </a:p>
          <a:p>
            <a:pPr marL="203705" indent="-203705" algn="ctr" defTabSz="814822">
              <a:spcBef>
                <a:spcPct val="10000"/>
              </a:spcBef>
              <a:buFontTx/>
              <a:buAutoNum type="arabicPeriod"/>
            </a:pPr>
            <a:endParaRPr lang="ja-JP" altLang="en-US" sz="1069" b="0" dirty="0">
              <a:solidFill>
                <a:schemeClr val="tx1"/>
              </a:solidFill>
              <a:latin typeface="Arial Narrow" panose="020B0606020202030204" pitchFamily="34" charset="0"/>
              <a:ea typeface="ＭＳ Ｐゴシック"/>
              <a:cs typeface="Meiryo UI" panose="020B0604030504040204" pitchFamily="50" charset="-128"/>
            </a:endParaRPr>
          </a:p>
        </p:txBody>
      </p:sp>
      <p:sp>
        <p:nvSpPr>
          <p:cNvPr id="27" name="Text Box 8"/>
          <p:cNvSpPr txBox="1">
            <a:spLocks noChangeArrowheads="1"/>
          </p:cNvSpPr>
          <p:nvPr/>
        </p:nvSpPr>
        <p:spPr bwMode="auto">
          <a:xfrm>
            <a:off x="3194386" y="5462324"/>
            <a:ext cx="2310023" cy="421397"/>
          </a:xfrm>
          <a:prstGeom prst="rect">
            <a:avLst/>
          </a:prstGeom>
          <a:noFill/>
          <a:ln w="9525">
            <a:noFill/>
            <a:miter lim="800000"/>
            <a:headEnd/>
            <a:tailEnd/>
          </a:ln>
        </p:spPr>
        <p:txBody>
          <a:bodyPr wrap="square">
            <a:spAutoFit/>
          </a:bodyPr>
          <a:lstStyle/>
          <a:p>
            <a:pPr marL="79219" indent="-79219" defTabSz="679018" fontAlgn="ctr">
              <a:spcBef>
                <a:spcPts val="535"/>
              </a:spcBef>
              <a:defRPr/>
            </a:pPr>
            <a:r>
              <a:rPr kumimoji="1" lang="en-US" altLang="ja-JP" sz="1069" dirty="0">
                <a:latin typeface="Arial Narrow" panose="020B0606020202030204" pitchFamily="34" charset="0"/>
                <a:ea typeface="MS PGothic"/>
                <a:cs typeface="Meiryo UI" panose="020B0604030504040204" pitchFamily="50" charset="-128"/>
              </a:rPr>
              <a:t>2. </a:t>
            </a:r>
            <a:r>
              <a:rPr lang="en-US" altLang="ja-JP" sz="1069" kern="0" dirty="0">
                <a:latin typeface="Arial Narrow" panose="020B0606020202030204" pitchFamily="34" charset="0"/>
                <a:ea typeface="ＭＳ Ｐゴシック"/>
                <a:cs typeface="Arial"/>
              </a:rPr>
              <a:t>MIZUHO </a:t>
            </a:r>
            <a:r>
              <a:rPr lang="en-US" altLang="ja-JP" sz="1069" kern="0" dirty="0">
                <a:latin typeface="Arial Narrow" panose="020B0606020202030204" pitchFamily="34" charset="0"/>
                <a:ea typeface="ＭＳ Ｐゴシック"/>
                <a:cs typeface="Arial"/>
              </a:rPr>
              <a:t>GLOBAL e-BANKING Appendix A for Mets Global</a:t>
            </a:r>
            <a:endParaRPr lang="en-US" altLang="ja-JP" sz="1069" kern="0" dirty="0">
              <a:latin typeface="Arial Narrow" panose="020B0606020202030204" pitchFamily="34" charset="0"/>
              <a:ea typeface="ＭＳ Ｐゴシック"/>
              <a:cs typeface="Meiryo UI" panose="020B0604030504040204" pitchFamily="50" charset="-128"/>
            </a:endParaRPr>
          </a:p>
        </p:txBody>
      </p:sp>
      <p:sp>
        <p:nvSpPr>
          <p:cNvPr id="28" name="Text Box 20"/>
          <p:cNvSpPr txBox="1">
            <a:spLocks noChangeArrowheads="1"/>
          </p:cNvSpPr>
          <p:nvPr/>
        </p:nvSpPr>
        <p:spPr bwMode="auto">
          <a:xfrm>
            <a:off x="5825246" y="5472163"/>
            <a:ext cx="1779665" cy="421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000" b="1">
                <a:solidFill>
                  <a:srgbClr val="003366"/>
                </a:solidFill>
                <a:latin typeface="Arial" panose="020B0604020202020204" pitchFamily="34" charset="0"/>
                <a:ea typeface="ＭＳ Ｐゴシック" panose="020B0600070205080204" pitchFamily="50" charset="-128"/>
              </a:defRPr>
            </a:lvl1pPr>
            <a:lvl2pPr marL="742950" indent="-285750">
              <a:defRPr kumimoji="1" sz="2000" b="1">
                <a:solidFill>
                  <a:srgbClr val="003366"/>
                </a:solidFill>
                <a:latin typeface="Arial" panose="020B0604020202020204" pitchFamily="34" charset="0"/>
                <a:ea typeface="ＭＳ Ｐゴシック" panose="020B0600070205080204" pitchFamily="50" charset="-128"/>
              </a:defRPr>
            </a:lvl2pPr>
            <a:lvl3pPr marL="1143000" indent="-228600">
              <a:defRPr kumimoji="1" sz="2000" b="1">
                <a:solidFill>
                  <a:srgbClr val="003366"/>
                </a:solidFill>
                <a:latin typeface="Arial" panose="020B0604020202020204" pitchFamily="34" charset="0"/>
                <a:ea typeface="ＭＳ Ｐゴシック" panose="020B0600070205080204" pitchFamily="50" charset="-128"/>
              </a:defRPr>
            </a:lvl3pPr>
            <a:lvl4pPr marL="1600200" indent="-228600">
              <a:defRPr kumimoji="1" sz="2000" b="1">
                <a:solidFill>
                  <a:srgbClr val="003366"/>
                </a:solidFill>
                <a:latin typeface="Arial" panose="020B0604020202020204" pitchFamily="34" charset="0"/>
                <a:ea typeface="ＭＳ Ｐゴシック" panose="020B0600070205080204" pitchFamily="50" charset="-128"/>
              </a:defRPr>
            </a:lvl4pPr>
            <a:lvl5pPr marL="2057400" indent="-228600">
              <a:defRPr kumimoji="1" sz="2000" b="1">
                <a:solidFill>
                  <a:srgbClr val="003366"/>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000" b="1">
                <a:solidFill>
                  <a:srgbClr val="003366"/>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000" b="1">
                <a:solidFill>
                  <a:srgbClr val="003366"/>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000" b="1">
                <a:solidFill>
                  <a:srgbClr val="003366"/>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000" b="1">
                <a:solidFill>
                  <a:srgbClr val="003366"/>
                </a:solidFill>
                <a:latin typeface="Arial" panose="020B0604020202020204" pitchFamily="34" charset="0"/>
                <a:ea typeface="ＭＳ Ｐゴシック" panose="020B0600070205080204" pitchFamily="50" charset="-128"/>
              </a:defRPr>
            </a:lvl9pPr>
          </a:lstStyle>
          <a:p>
            <a:r>
              <a:rPr lang="en-US" altLang="ja-JP" sz="1069" b="0" dirty="0">
                <a:solidFill>
                  <a:schemeClr val="tx1"/>
                </a:solidFill>
                <a:latin typeface="Arial Narrow" panose="020B0606020202030204" pitchFamily="34" charset="0"/>
                <a:ea typeface="ＭＳ Ｐゴシック"/>
                <a:cs typeface="Meiryo UI" panose="020B0604030504040204" pitchFamily="50" charset="-128"/>
              </a:rPr>
              <a:t>3. </a:t>
            </a:r>
            <a:r>
              <a:rPr lang="en-US" sz="1069" b="0" dirty="0">
                <a:solidFill>
                  <a:schemeClr val="tx1"/>
                </a:solidFill>
                <a:latin typeface="Arial Narrow" panose="020B0606020202030204" pitchFamily="34" charset="0"/>
              </a:rPr>
              <a:t>MIZUHO </a:t>
            </a:r>
            <a:r>
              <a:rPr lang="en-US" sz="1069" b="0" dirty="0">
                <a:solidFill>
                  <a:schemeClr val="tx1"/>
                </a:solidFill>
                <a:latin typeface="Arial Narrow" panose="020B0606020202030204" pitchFamily="34" charset="0"/>
              </a:rPr>
              <a:t>GLOBAL e-BANKING FX Web Application</a:t>
            </a:r>
            <a:endParaRPr lang="en-SG" sz="1069" b="0" dirty="0">
              <a:solidFill>
                <a:schemeClr val="tx1"/>
              </a:solidFill>
              <a:latin typeface="Arial Narrow" panose="020B0606020202030204" pitchFamily="34" charset="0"/>
            </a:endParaRPr>
          </a:p>
        </p:txBody>
      </p:sp>
      <p:sp>
        <p:nvSpPr>
          <p:cNvPr id="32" name="片側の 2 つの角を丸めた四角形 9"/>
          <p:cNvSpPr/>
          <p:nvPr/>
        </p:nvSpPr>
        <p:spPr>
          <a:xfrm rot="5400000" flipH="1">
            <a:off x="4988745" y="-1112267"/>
            <a:ext cx="1363983" cy="5841560"/>
          </a:xfrm>
          <a:prstGeom prst="round2SameRect">
            <a:avLst>
              <a:gd name="adj1" fmla="val 6982"/>
              <a:gd name="adj2" fmla="val 0"/>
            </a:avLst>
          </a:prstGeom>
          <a:solidFill>
            <a:srgbClr val="C9DDEC"/>
          </a:solidFill>
          <a:ln w="9525" cap="flat" cmpd="sng" algn="ctr">
            <a:noFill/>
            <a:prstDash val="solid"/>
          </a:ln>
          <a:effectLst/>
        </p:spPr>
        <p:txBody>
          <a:bodyPr rtlCol="0" anchor="ctr"/>
          <a:lstStyle/>
          <a:p>
            <a:pPr algn="ctr" defTabSz="814822" fontAlgn="ctr">
              <a:defRPr/>
            </a:pPr>
            <a:endParaRPr lang="ja-JP" altLang="en-US" sz="1337" kern="0" dirty="0">
              <a:latin typeface="Arial Narrow" panose="020B0606020202030204" pitchFamily="34" charset="0"/>
              <a:ea typeface="ＭＳ Ｐゴシック"/>
              <a:cs typeface="Arial"/>
            </a:endParaRPr>
          </a:p>
        </p:txBody>
      </p:sp>
      <p:sp>
        <p:nvSpPr>
          <p:cNvPr id="33" name="正方形/長方形 10"/>
          <p:cNvSpPr/>
          <p:nvPr/>
        </p:nvSpPr>
        <p:spPr>
          <a:xfrm>
            <a:off x="2781820" y="1575702"/>
            <a:ext cx="5777834" cy="449172"/>
          </a:xfrm>
          <a:prstGeom prst="rect">
            <a:avLst/>
          </a:prstGeom>
          <a:noFill/>
          <a:ln w="9525" cap="flat" cmpd="sng" algn="ctr">
            <a:noFill/>
            <a:prstDash val="solid"/>
          </a:ln>
          <a:effectLst/>
        </p:spPr>
        <p:txBody>
          <a:bodyPr wrap="square" lIns="128317" tIns="0" rIns="0" bIns="0" rtlCol="0" anchor="ctr"/>
          <a:lstStyle/>
          <a:p>
            <a:pPr marL="79219" indent="-79219" defTabSz="679018" fontAlgn="ctr">
              <a:spcBef>
                <a:spcPts val="535"/>
              </a:spcBef>
              <a:defRPr/>
            </a:pPr>
            <a:r>
              <a:rPr lang="en-US" altLang="ja-JP" sz="1337" kern="0" dirty="0">
                <a:latin typeface="Arial Narrow" panose="020B0606020202030204" pitchFamily="34" charset="0"/>
                <a:ea typeface="ＭＳ Ｐゴシック"/>
                <a:cs typeface="Arial"/>
              </a:rPr>
              <a:t>MIZUHO GLOBAL e-BANKING Appendix </a:t>
            </a:r>
            <a:r>
              <a:rPr lang="en-US" altLang="ja-JP" sz="1337" kern="0" dirty="0">
                <a:latin typeface="Arial Narrow" panose="020B0606020202030204" pitchFamily="34" charset="0"/>
                <a:ea typeface="ＭＳ Ｐゴシック"/>
                <a:cs typeface="Arial"/>
              </a:rPr>
              <a:t>A for Mets Global(Signature </a:t>
            </a:r>
            <a:r>
              <a:rPr lang="en-US" altLang="ja-JP" sz="1337" kern="0" dirty="0">
                <a:latin typeface="Arial Narrow" panose="020B0606020202030204" pitchFamily="34" charset="0"/>
                <a:ea typeface="ＭＳ Ｐゴシック"/>
                <a:cs typeface="Arial"/>
              </a:rPr>
              <a:t>required)</a:t>
            </a:r>
            <a:endParaRPr lang="en-US" altLang="ja-JP" sz="1337" kern="0" dirty="0">
              <a:latin typeface="Arial Narrow" panose="020B0606020202030204" pitchFamily="34" charset="0"/>
              <a:ea typeface="ＭＳ Ｐゴシック"/>
              <a:cs typeface="Meiryo UI" panose="020B0604030504040204" pitchFamily="50" charset="-128"/>
            </a:endParaRPr>
          </a:p>
        </p:txBody>
      </p:sp>
      <p:sp>
        <p:nvSpPr>
          <p:cNvPr id="34" name="正方形/長方形 11"/>
          <p:cNvSpPr/>
          <p:nvPr/>
        </p:nvSpPr>
        <p:spPr>
          <a:xfrm>
            <a:off x="2781819" y="2024873"/>
            <a:ext cx="5777835" cy="385440"/>
          </a:xfrm>
          <a:prstGeom prst="rect">
            <a:avLst/>
          </a:prstGeom>
          <a:noFill/>
          <a:ln w="9525" cap="flat" cmpd="sng" algn="ctr">
            <a:noFill/>
            <a:prstDash val="solid"/>
          </a:ln>
          <a:effectLst/>
        </p:spPr>
        <p:txBody>
          <a:bodyPr wrap="square" lIns="128317" tIns="0" rIns="0" bIns="0" rtlCol="0" anchor="ctr"/>
          <a:lstStyle/>
          <a:p>
            <a:r>
              <a:rPr lang="en-US" sz="1337" dirty="0">
                <a:latin typeface="Arial Narrow" panose="020B0606020202030204" pitchFamily="34" charset="0"/>
              </a:rPr>
              <a:t>MIZUHO GLOBAL </a:t>
            </a:r>
            <a:r>
              <a:rPr lang="en-US" sz="1337" dirty="0">
                <a:latin typeface="Arial Narrow" panose="020B0606020202030204" pitchFamily="34" charset="0"/>
              </a:rPr>
              <a:t>e-BANKING FX </a:t>
            </a:r>
            <a:r>
              <a:rPr lang="en-US" sz="1337" dirty="0">
                <a:latin typeface="Arial Narrow" panose="020B0606020202030204" pitchFamily="34" charset="0"/>
              </a:rPr>
              <a:t>Web Application(Signature </a:t>
            </a:r>
            <a:r>
              <a:rPr lang="en-US" sz="1337" dirty="0">
                <a:latin typeface="Arial Narrow" panose="020B0606020202030204" pitchFamily="34" charset="0"/>
              </a:rPr>
              <a:t>required)</a:t>
            </a:r>
            <a:endParaRPr lang="en-SG" sz="1337" dirty="0">
              <a:latin typeface="Arial Narrow" panose="020B0606020202030204" pitchFamily="34" charset="0"/>
            </a:endParaRPr>
          </a:p>
        </p:txBody>
      </p:sp>
      <p:sp>
        <p:nvSpPr>
          <p:cNvPr id="35" name="正方形/長方形 14"/>
          <p:cNvSpPr/>
          <p:nvPr/>
        </p:nvSpPr>
        <p:spPr>
          <a:xfrm>
            <a:off x="2781819" y="1126525"/>
            <a:ext cx="5777835" cy="449172"/>
          </a:xfrm>
          <a:prstGeom prst="rect">
            <a:avLst/>
          </a:prstGeom>
          <a:noFill/>
          <a:ln w="9525" cap="flat" cmpd="sng" algn="ctr">
            <a:noFill/>
            <a:prstDash val="solid"/>
          </a:ln>
          <a:effectLst/>
        </p:spPr>
        <p:txBody>
          <a:bodyPr wrap="square" lIns="128317" tIns="0" rIns="0" bIns="0" rtlCol="0" anchor="ctr"/>
          <a:lstStyle/>
          <a:p>
            <a:pPr marL="79219" indent="-79219" defTabSz="679018" fontAlgn="ctr">
              <a:spcBef>
                <a:spcPts val="535"/>
              </a:spcBef>
              <a:defRPr/>
            </a:pPr>
            <a:r>
              <a:rPr lang="en-SG" altLang="ja-JP" sz="1337" kern="0" dirty="0">
                <a:latin typeface="Arial Narrow" panose="020B0606020202030204" pitchFamily="34" charset="0"/>
                <a:ea typeface="ＭＳ Ｐゴシック"/>
                <a:cs typeface="Arial"/>
              </a:rPr>
              <a:t>Terms </a:t>
            </a:r>
            <a:r>
              <a:rPr lang="en-SG" altLang="ja-JP" sz="1337" kern="0" dirty="0">
                <a:latin typeface="Arial Narrow" panose="020B0606020202030204" pitchFamily="34" charset="0"/>
                <a:ea typeface="ＭＳ Ｐゴシック"/>
                <a:cs typeface="Arial"/>
              </a:rPr>
              <a:t>and Conditions Governing Use of the Mets Global Service(No signature </a:t>
            </a:r>
            <a:r>
              <a:rPr lang="en-SG" altLang="ja-JP" sz="1337" kern="0" dirty="0">
                <a:latin typeface="Arial Narrow" panose="020B0606020202030204" pitchFamily="34" charset="0"/>
                <a:ea typeface="ＭＳ Ｐゴシック"/>
                <a:cs typeface="Arial"/>
              </a:rPr>
              <a:t>required)</a:t>
            </a:r>
            <a:endParaRPr lang="ja-JP" altLang="en-US" sz="1337" kern="0" dirty="0">
              <a:latin typeface="Arial Narrow" panose="020B0606020202030204" pitchFamily="34" charset="0"/>
              <a:ea typeface="ＭＳ Ｐゴシック"/>
              <a:cs typeface="Arial"/>
            </a:endParaRPr>
          </a:p>
        </p:txBody>
      </p:sp>
      <p:sp>
        <p:nvSpPr>
          <p:cNvPr id="36" name="正方形/長方形 15"/>
          <p:cNvSpPr/>
          <p:nvPr/>
        </p:nvSpPr>
        <p:spPr>
          <a:xfrm>
            <a:off x="2332379" y="1126525"/>
            <a:ext cx="449325" cy="449172"/>
          </a:xfrm>
          <a:prstGeom prst="rect">
            <a:avLst/>
          </a:prstGeom>
          <a:solidFill>
            <a:srgbClr val="5096C8"/>
          </a:solidFill>
          <a:ln w="9525" cap="flat" cmpd="sng" algn="ctr">
            <a:noFill/>
            <a:prstDash val="solid"/>
          </a:ln>
          <a:effectLst/>
        </p:spPr>
        <p:txBody>
          <a:bodyPr lIns="0" tIns="0" rIns="0" bIns="0" rtlCol="0" anchor="ctr"/>
          <a:lstStyle/>
          <a:p>
            <a:pPr algn="ctr" defTabSz="814822" fontAlgn="ctr">
              <a:defRPr/>
            </a:pPr>
            <a:r>
              <a:rPr lang="en-US" altLang="ja-JP" sz="1337" kern="0" dirty="0">
                <a:latin typeface="Arial Narrow" panose="020B0606020202030204" pitchFamily="34" charset="0"/>
                <a:ea typeface="ＭＳ Ｐゴシック"/>
                <a:cs typeface="Arial"/>
              </a:rPr>
              <a:t>1</a:t>
            </a:r>
            <a:endParaRPr lang="ja-JP" altLang="en-US" sz="1337" kern="0" dirty="0">
              <a:latin typeface="Arial Narrow" panose="020B0606020202030204" pitchFamily="34" charset="0"/>
              <a:ea typeface="ＭＳ Ｐゴシック"/>
              <a:cs typeface="Arial"/>
            </a:endParaRPr>
          </a:p>
        </p:txBody>
      </p:sp>
      <p:sp>
        <p:nvSpPr>
          <p:cNvPr id="37" name="正方形/長方形 16"/>
          <p:cNvSpPr/>
          <p:nvPr/>
        </p:nvSpPr>
        <p:spPr>
          <a:xfrm>
            <a:off x="2332379" y="1575702"/>
            <a:ext cx="449325" cy="449172"/>
          </a:xfrm>
          <a:prstGeom prst="rect">
            <a:avLst/>
          </a:prstGeom>
          <a:solidFill>
            <a:srgbClr val="5096C8"/>
          </a:solidFill>
          <a:ln w="9525" cap="flat" cmpd="sng" algn="ctr">
            <a:noFill/>
            <a:prstDash val="solid"/>
          </a:ln>
          <a:effectLst/>
        </p:spPr>
        <p:txBody>
          <a:bodyPr lIns="0" tIns="0" rIns="0" bIns="0" rtlCol="0" anchor="ctr"/>
          <a:lstStyle/>
          <a:p>
            <a:pPr algn="ctr" defTabSz="814822" fontAlgn="ctr">
              <a:defRPr/>
            </a:pPr>
            <a:r>
              <a:rPr lang="en-US" altLang="ja-JP" sz="1337" kern="0" dirty="0">
                <a:latin typeface="Arial Narrow" panose="020B0606020202030204" pitchFamily="34" charset="0"/>
                <a:ea typeface="ＭＳ Ｐゴシック"/>
                <a:cs typeface="Arial"/>
              </a:rPr>
              <a:t>2</a:t>
            </a:r>
            <a:endParaRPr lang="ja-JP" altLang="en-US" sz="1337" kern="0" dirty="0">
              <a:latin typeface="Arial Narrow" panose="020B0606020202030204" pitchFamily="34" charset="0"/>
              <a:ea typeface="ＭＳ Ｐゴシック"/>
              <a:cs typeface="Arial"/>
            </a:endParaRPr>
          </a:p>
        </p:txBody>
      </p:sp>
      <p:sp>
        <p:nvSpPr>
          <p:cNvPr id="38" name="正方形/長方形 17"/>
          <p:cNvSpPr/>
          <p:nvPr/>
        </p:nvSpPr>
        <p:spPr>
          <a:xfrm>
            <a:off x="2332379" y="2024873"/>
            <a:ext cx="449325" cy="449172"/>
          </a:xfrm>
          <a:prstGeom prst="rect">
            <a:avLst/>
          </a:prstGeom>
          <a:solidFill>
            <a:srgbClr val="5096C8"/>
          </a:solidFill>
          <a:ln w="9525" cap="flat" cmpd="sng" algn="ctr">
            <a:noFill/>
            <a:prstDash val="solid"/>
          </a:ln>
          <a:effectLst/>
        </p:spPr>
        <p:txBody>
          <a:bodyPr lIns="0" tIns="0" rIns="0" bIns="0" rtlCol="0" anchor="ctr"/>
          <a:lstStyle/>
          <a:p>
            <a:pPr algn="ctr" defTabSz="814822" fontAlgn="ctr">
              <a:defRPr/>
            </a:pPr>
            <a:r>
              <a:rPr lang="en-US" altLang="ja-JP" sz="1337" kern="0" dirty="0">
                <a:latin typeface="Arial Narrow" panose="020B0606020202030204" pitchFamily="34" charset="0"/>
                <a:ea typeface="ＭＳ Ｐゴシック"/>
                <a:cs typeface="Arial"/>
              </a:rPr>
              <a:t>3</a:t>
            </a:r>
            <a:endParaRPr lang="ja-JP" altLang="en-US" sz="1337" kern="0" dirty="0">
              <a:latin typeface="Arial Narrow" panose="020B0606020202030204" pitchFamily="34" charset="0"/>
              <a:ea typeface="ＭＳ Ｐゴシック"/>
              <a:cs typeface="Arial"/>
            </a:endParaRPr>
          </a:p>
        </p:txBody>
      </p:sp>
      <p:grpSp>
        <p:nvGrpSpPr>
          <p:cNvPr id="39" name="グループ化 18"/>
          <p:cNvGrpSpPr/>
          <p:nvPr/>
        </p:nvGrpSpPr>
        <p:grpSpPr>
          <a:xfrm>
            <a:off x="2332437" y="1575702"/>
            <a:ext cx="5777837" cy="898342"/>
            <a:chOff x="2792699" y="4581161"/>
            <a:chExt cx="6624921" cy="864119"/>
          </a:xfrm>
        </p:grpSpPr>
        <p:sp>
          <p:nvSpPr>
            <p:cNvPr id="40" name="フリーフォーム 19"/>
            <p:cNvSpPr/>
            <p:nvPr/>
          </p:nvSpPr>
          <p:spPr>
            <a:xfrm>
              <a:off x="2792699" y="4581161"/>
              <a:ext cx="6624920" cy="0"/>
            </a:xfrm>
            <a:custGeom>
              <a:avLst/>
              <a:gdLst>
                <a:gd name="connsiteX0" fmla="*/ 0 w 9731829"/>
                <a:gd name="connsiteY0" fmla="*/ 566057 h 566057"/>
                <a:gd name="connsiteX1" fmla="*/ 9448800 w 9731829"/>
                <a:gd name="connsiteY1" fmla="*/ 566057 h 566057"/>
                <a:gd name="connsiteX2" fmla="*/ 9731829 w 9731829"/>
                <a:gd name="connsiteY2" fmla="*/ 0 h 566057"/>
                <a:gd name="connsiteX0" fmla="*/ 0 w 9448800"/>
                <a:gd name="connsiteY0" fmla="*/ 0 h 0"/>
                <a:gd name="connsiteX1" fmla="*/ 9448800 w 9448800"/>
                <a:gd name="connsiteY1" fmla="*/ 0 h 0"/>
              </a:gdLst>
              <a:ahLst/>
              <a:cxnLst>
                <a:cxn ang="0">
                  <a:pos x="connsiteX0" y="connsiteY0"/>
                </a:cxn>
                <a:cxn ang="0">
                  <a:pos x="connsiteX1" y="connsiteY1"/>
                </a:cxn>
              </a:cxnLst>
              <a:rect l="l" t="t" r="r" b="b"/>
              <a:pathLst>
                <a:path w="9448800">
                  <a:moveTo>
                    <a:pt x="0" y="0"/>
                  </a:moveTo>
                  <a:lnTo>
                    <a:pt x="9448800" y="0"/>
                  </a:lnTo>
                </a:path>
              </a:pathLst>
            </a:custGeom>
            <a:noFill/>
            <a:ln w="9525" cap="flat" cmpd="sng" algn="ctr">
              <a:solidFill>
                <a:srgbClr val="FFFFFF"/>
              </a:solidFill>
              <a:prstDash val="solid"/>
            </a:ln>
            <a:effectLst/>
          </p:spPr>
          <p:txBody>
            <a:bodyPr rtlCol="0" anchor="ctr"/>
            <a:lstStyle/>
            <a:p>
              <a:pPr algn="ctr" defTabSz="814822">
                <a:defRPr/>
              </a:pPr>
              <a:endParaRPr lang="ja-JP" altLang="en-US" sz="1337" kern="0">
                <a:latin typeface="Arial Narrow" panose="020B0606020202030204" pitchFamily="34" charset="0"/>
                <a:ea typeface="ＭＳ Ｐゴシック"/>
                <a:cs typeface="Arial"/>
              </a:endParaRPr>
            </a:p>
          </p:txBody>
        </p:sp>
        <p:sp>
          <p:nvSpPr>
            <p:cNvPr id="41" name="フリーフォーム 20"/>
            <p:cNvSpPr/>
            <p:nvPr/>
          </p:nvSpPr>
          <p:spPr>
            <a:xfrm>
              <a:off x="2792700" y="5013220"/>
              <a:ext cx="6624920" cy="0"/>
            </a:xfrm>
            <a:custGeom>
              <a:avLst/>
              <a:gdLst>
                <a:gd name="connsiteX0" fmla="*/ 0 w 9731829"/>
                <a:gd name="connsiteY0" fmla="*/ 566057 h 566057"/>
                <a:gd name="connsiteX1" fmla="*/ 9448800 w 9731829"/>
                <a:gd name="connsiteY1" fmla="*/ 566057 h 566057"/>
                <a:gd name="connsiteX2" fmla="*/ 9731829 w 9731829"/>
                <a:gd name="connsiteY2" fmla="*/ 0 h 566057"/>
                <a:gd name="connsiteX0" fmla="*/ 0 w 9448800"/>
                <a:gd name="connsiteY0" fmla="*/ 0 h 0"/>
                <a:gd name="connsiteX1" fmla="*/ 9448800 w 9448800"/>
                <a:gd name="connsiteY1" fmla="*/ 0 h 0"/>
              </a:gdLst>
              <a:ahLst/>
              <a:cxnLst>
                <a:cxn ang="0">
                  <a:pos x="connsiteX0" y="connsiteY0"/>
                </a:cxn>
                <a:cxn ang="0">
                  <a:pos x="connsiteX1" y="connsiteY1"/>
                </a:cxn>
              </a:cxnLst>
              <a:rect l="l" t="t" r="r" b="b"/>
              <a:pathLst>
                <a:path w="9448800">
                  <a:moveTo>
                    <a:pt x="0" y="0"/>
                  </a:moveTo>
                  <a:lnTo>
                    <a:pt x="9448800" y="0"/>
                  </a:lnTo>
                </a:path>
              </a:pathLst>
            </a:custGeom>
            <a:noFill/>
            <a:ln w="9525" cap="flat" cmpd="sng" algn="ctr">
              <a:solidFill>
                <a:srgbClr val="FFFFFF"/>
              </a:solidFill>
              <a:prstDash val="solid"/>
            </a:ln>
            <a:effectLst/>
          </p:spPr>
          <p:txBody>
            <a:bodyPr rtlCol="0" anchor="ctr"/>
            <a:lstStyle/>
            <a:p>
              <a:pPr algn="ctr" defTabSz="814822">
                <a:defRPr/>
              </a:pPr>
              <a:endParaRPr lang="ja-JP" altLang="en-US" sz="1337" kern="0">
                <a:latin typeface="Arial Narrow" panose="020B0606020202030204" pitchFamily="34" charset="0"/>
                <a:ea typeface="ＭＳ Ｐゴシック"/>
                <a:cs typeface="Arial"/>
              </a:endParaRPr>
            </a:p>
          </p:txBody>
        </p:sp>
        <p:sp>
          <p:nvSpPr>
            <p:cNvPr id="42" name="フリーフォーム 21"/>
            <p:cNvSpPr/>
            <p:nvPr/>
          </p:nvSpPr>
          <p:spPr>
            <a:xfrm>
              <a:off x="2792700" y="5445280"/>
              <a:ext cx="6624920" cy="0"/>
            </a:xfrm>
            <a:custGeom>
              <a:avLst/>
              <a:gdLst>
                <a:gd name="connsiteX0" fmla="*/ 0 w 9731829"/>
                <a:gd name="connsiteY0" fmla="*/ 566057 h 566057"/>
                <a:gd name="connsiteX1" fmla="*/ 9448800 w 9731829"/>
                <a:gd name="connsiteY1" fmla="*/ 566057 h 566057"/>
                <a:gd name="connsiteX2" fmla="*/ 9731829 w 9731829"/>
                <a:gd name="connsiteY2" fmla="*/ 0 h 566057"/>
                <a:gd name="connsiteX0" fmla="*/ 0 w 9448800"/>
                <a:gd name="connsiteY0" fmla="*/ 0 h 0"/>
                <a:gd name="connsiteX1" fmla="*/ 9448800 w 9448800"/>
                <a:gd name="connsiteY1" fmla="*/ 0 h 0"/>
              </a:gdLst>
              <a:ahLst/>
              <a:cxnLst>
                <a:cxn ang="0">
                  <a:pos x="connsiteX0" y="connsiteY0"/>
                </a:cxn>
                <a:cxn ang="0">
                  <a:pos x="connsiteX1" y="connsiteY1"/>
                </a:cxn>
              </a:cxnLst>
              <a:rect l="l" t="t" r="r" b="b"/>
              <a:pathLst>
                <a:path w="9448800">
                  <a:moveTo>
                    <a:pt x="0" y="0"/>
                  </a:moveTo>
                  <a:lnTo>
                    <a:pt x="9448800" y="0"/>
                  </a:lnTo>
                </a:path>
              </a:pathLst>
            </a:custGeom>
            <a:noFill/>
            <a:ln w="9525" cap="flat" cmpd="sng" algn="ctr">
              <a:solidFill>
                <a:srgbClr val="FFFFFF"/>
              </a:solidFill>
              <a:prstDash val="solid"/>
            </a:ln>
            <a:effectLst/>
          </p:spPr>
          <p:txBody>
            <a:bodyPr rtlCol="0" anchor="ctr"/>
            <a:lstStyle/>
            <a:p>
              <a:pPr algn="ctr" defTabSz="814822">
                <a:defRPr/>
              </a:pPr>
              <a:endParaRPr lang="ja-JP" altLang="en-US" sz="1337" kern="0">
                <a:latin typeface="Arial Narrow" panose="020B0606020202030204" pitchFamily="34" charset="0"/>
                <a:ea typeface="ＭＳ Ｐゴシック"/>
                <a:cs typeface="Arial"/>
              </a:endParaRPr>
            </a:p>
          </p:txBody>
        </p:sp>
      </p:grpSp>
      <p:sp>
        <p:nvSpPr>
          <p:cNvPr id="43" name="正方形/長方形 22"/>
          <p:cNvSpPr/>
          <p:nvPr/>
        </p:nvSpPr>
        <p:spPr>
          <a:xfrm>
            <a:off x="342289" y="1126523"/>
            <a:ext cx="1990144" cy="1796684"/>
          </a:xfrm>
          <a:prstGeom prst="rect">
            <a:avLst/>
          </a:prstGeom>
          <a:noFill/>
          <a:ln w="9525">
            <a:noFill/>
            <a:miter lim="800000"/>
            <a:headEnd/>
            <a:tailEnd/>
          </a:ln>
          <a:effectLst/>
        </p:spPr>
        <p:txBody>
          <a:bodyPr vert="horz" wrap="none" tIns="0" bIns="0" rtlCol="0" anchor="ctr"/>
          <a:lstStyle/>
          <a:p>
            <a:pPr algn="ctr" defTabSz="814822" fontAlgn="ctr">
              <a:spcAft>
                <a:spcPct val="0"/>
              </a:spcAft>
              <a:defRPr/>
            </a:pPr>
            <a:endParaRPr lang="ja-JP" altLang="en-US" sz="1426" kern="0" dirty="0">
              <a:latin typeface="Arial Narrow" panose="020B0606020202030204" pitchFamily="34" charset="0"/>
              <a:ea typeface="MS PGothic"/>
              <a:cs typeface="Arial"/>
            </a:endParaRPr>
          </a:p>
        </p:txBody>
      </p:sp>
      <p:sp>
        <p:nvSpPr>
          <p:cNvPr id="44" name="片側の 2 つの角を丸めた四角形 24"/>
          <p:cNvSpPr/>
          <p:nvPr/>
        </p:nvSpPr>
        <p:spPr>
          <a:xfrm rot="16200000">
            <a:off x="471431" y="834553"/>
            <a:ext cx="1136609" cy="1909715"/>
          </a:xfrm>
          <a:prstGeom prst="round2SameRect">
            <a:avLst>
              <a:gd name="adj1" fmla="val 7012"/>
              <a:gd name="adj2" fmla="val 0"/>
            </a:avLst>
          </a:prstGeom>
          <a:gradFill>
            <a:gsLst>
              <a:gs pos="30000">
                <a:srgbClr val="C9DDEC"/>
              </a:gs>
              <a:gs pos="100000">
                <a:srgbClr val="FFFFFF"/>
              </a:gs>
            </a:gsLst>
            <a:lin ang="5400000" scaled="0"/>
          </a:gradFill>
          <a:ln w="9525">
            <a:noFill/>
            <a:miter lim="800000"/>
            <a:headEnd/>
            <a:tailEnd/>
          </a:ln>
          <a:effectLst/>
        </p:spPr>
        <p:txBody>
          <a:bodyPr vert="vert" wrap="none" lIns="0" tIns="0" rIns="0" bIns="0" rtlCol="0" anchor="ctr"/>
          <a:lstStyle/>
          <a:p>
            <a:pPr algn="ctr" defTabSz="814822" fontAlgn="ctr">
              <a:spcAft>
                <a:spcPct val="0"/>
              </a:spcAft>
              <a:defRPr/>
            </a:pPr>
            <a:r>
              <a:rPr lang="en-US" altLang="ja-JP" sz="1426" kern="0" dirty="0">
                <a:latin typeface="Arial Narrow" panose="020B0606020202030204" pitchFamily="34" charset="0"/>
                <a:ea typeface="MS PGothic"/>
                <a:cs typeface="Arial"/>
              </a:rPr>
              <a:t>Necessary </a:t>
            </a:r>
          </a:p>
          <a:p>
            <a:pPr algn="ctr" defTabSz="814822" fontAlgn="ctr">
              <a:spcAft>
                <a:spcPct val="0"/>
              </a:spcAft>
              <a:defRPr/>
            </a:pPr>
            <a:r>
              <a:rPr lang="en-US" altLang="ja-JP" sz="1426" kern="0" dirty="0">
                <a:latin typeface="Arial Narrow" panose="020B0606020202030204" pitchFamily="34" charset="0"/>
                <a:ea typeface="MS PGothic"/>
                <a:cs typeface="Arial"/>
              </a:rPr>
              <a:t>Documents </a:t>
            </a:r>
          </a:p>
          <a:p>
            <a:pPr algn="ctr" defTabSz="814822" fontAlgn="ctr">
              <a:spcAft>
                <a:spcPct val="0"/>
              </a:spcAft>
              <a:defRPr/>
            </a:pPr>
            <a:r>
              <a:rPr lang="en-US" altLang="ja-JP" sz="1426" kern="0" dirty="0">
                <a:latin typeface="Arial Narrow" panose="020B0606020202030204" pitchFamily="34" charset="0"/>
                <a:ea typeface="MS PGothic"/>
                <a:cs typeface="Arial"/>
              </a:rPr>
              <a:t>To Start</a:t>
            </a:r>
          </a:p>
          <a:p>
            <a:pPr algn="ctr" defTabSz="814822" fontAlgn="ctr">
              <a:spcAft>
                <a:spcPct val="0"/>
              </a:spcAft>
              <a:defRPr/>
            </a:pPr>
            <a:r>
              <a:rPr lang="en-US" altLang="ja-JP" sz="1426" kern="0" dirty="0">
                <a:latin typeface="Arial Narrow" panose="020B0606020202030204" pitchFamily="34" charset="0"/>
                <a:ea typeface="MS PGothic"/>
                <a:cs typeface="Arial"/>
              </a:rPr>
              <a:t>Online FX Service</a:t>
            </a:r>
          </a:p>
        </p:txBody>
      </p:sp>
      <p:sp>
        <p:nvSpPr>
          <p:cNvPr id="45" name="Text Box 7"/>
          <p:cNvSpPr txBox="1">
            <a:spLocks noChangeArrowheads="1"/>
          </p:cNvSpPr>
          <p:nvPr/>
        </p:nvSpPr>
        <p:spPr bwMode="auto">
          <a:xfrm>
            <a:off x="342289" y="2435789"/>
            <a:ext cx="8281092" cy="70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000" b="1">
                <a:solidFill>
                  <a:srgbClr val="003366"/>
                </a:solidFill>
                <a:latin typeface="Arial" panose="020B0604020202020204" pitchFamily="34" charset="0"/>
                <a:ea typeface="ＭＳ Ｐゴシック" panose="020B0600070205080204" pitchFamily="50" charset="-128"/>
              </a:defRPr>
            </a:lvl1pPr>
            <a:lvl2pPr marL="742950" indent="-285750">
              <a:defRPr kumimoji="1" sz="2000" b="1">
                <a:solidFill>
                  <a:srgbClr val="003366"/>
                </a:solidFill>
                <a:latin typeface="Arial" panose="020B0604020202020204" pitchFamily="34" charset="0"/>
                <a:ea typeface="ＭＳ Ｐゴシック" panose="020B0600070205080204" pitchFamily="50" charset="-128"/>
              </a:defRPr>
            </a:lvl2pPr>
            <a:lvl3pPr marL="1143000" indent="-228600">
              <a:defRPr kumimoji="1" sz="2000" b="1">
                <a:solidFill>
                  <a:srgbClr val="003366"/>
                </a:solidFill>
                <a:latin typeface="Arial" panose="020B0604020202020204" pitchFamily="34" charset="0"/>
                <a:ea typeface="ＭＳ Ｐゴシック" panose="020B0600070205080204" pitchFamily="50" charset="-128"/>
              </a:defRPr>
            </a:lvl3pPr>
            <a:lvl4pPr marL="1600200" indent="-228600">
              <a:defRPr kumimoji="1" sz="2000" b="1">
                <a:solidFill>
                  <a:srgbClr val="003366"/>
                </a:solidFill>
                <a:latin typeface="Arial" panose="020B0604020202020204" pitchFamily="34" charset="0"/>
                <a:ea typeface="ＭＳ Ｐゴシック" panose="020B0600070205080204" pitchFamily="50" charset="-128"/>
              </a:defRPr>
            </a:lvl4pPr>
            <a:lvl5pPr marL="2057400" indent="-228600">
              <a:defRPr kumimoji="1" sz="2000" b="1">
                <a:solidFill>
                  <a:srgbClr val="003366"/>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000" b="1">
                <a:solidFill>
                  <a:srgbClr val="003366"/>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000" b="1">
                <a:solidFill>
                  <a:srgbClr val="003366"/>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000" b="1">
                <a:solidFill>
                  <a:srgbClr val="003366"/>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000" b="1">
                <a:solidFill>
                  <a:srgbClr val="003366"/>
                </a:solidFill>
                <a:latin typeface="Arial" panose="020B0604020202020204" pitchFamily="34" charset="0"/>
                <a:ea typeface="ＭＳ Ｐゴシック" panose="020B0600070205080204" pitchFamily="50" charset="-128"/>
              </a:defRPr>
            </a:lvl9pPr>
          </a:lstStyle>
          <a:p>
            <a:pPr defTabSz="814822">
              <a:spcBef>
                <a:spcPct val="10000"/>
              </a:spcBef>
            </a:pPr>
            <a:r>
              <a:rPr lang="en-US" altLang="ja-JP" sz="1248" b="0" dirty="0">
                <a:solidFill>
                  <a:schemeClr val="tx1"/>
                </a:solidFill>
                <a:latin typeface="Arial Narrow" panose="020B0606020202030204" pitchFamily="34" charset="0"/>
                <a:cs typeface="Meiryo UI" panose="020B0604030504040204" pitchFamily="50" charset="-128"/>
              </a:rPr>
              <a:t>Notes:</a:t>
            </a:r>
          </a:p>
          <a:p>
            <a:pPr marL="152779" indent="-152779" defTabSz="814822">
              <a:spcBef>
                <a:spcPct val="10000"/>
              </a:spcBef>
              <a:buFont typeface="Arial" panose="020B0604020202020204" pitchFamily="34" charset="0"/>
              <a:buChar char="•"/>
            </a:pPr>
            <a:r>
              <a:rPr lang="en-SG" altLang="ja-JP" sz="1248" b="0" dirty="0">
                <a:solidFill>
                  <a:schemeClr val="tx1"/>
                </a:solidFill>
                <a:latin typeface="Arial Narrow" panose="020B0606020202030204" pitchFamily="34" charset="0"/>
                <a:cs typeface="Meiryo UI" panose="020B0604030504040204" pitchFamily="50" charset="-128"/>
              </a:rPr>
              <a:t>The above documents are examples of customers who have already signed a contract with </a:t>
            </a:r>
            <a:r>
              <a:rPr lang="en-US" sz="1248" b="0" dirty="0">
                <a:solidFill>
                  <a:schemeClr val="tx1"/>
                </a:solidFill>
                <a:latin typeface="Arial Narrow" panose="020B0606020202030204" pitchFamily="34" charset="0"/>
              </a:rPr>
              <a:t>MIZUHO GLOBAL </a:t>
            </a:r>
            <a:r>
              <a:rPr lang="en-US" sz="1248" b="0" dirty="0">
                <a:solidFill>
                  <a:schemeClr val="tx1"/>
                </a:solidFill>
                <a:latin typeface="Arial Narrow" panose="020B0606020202030204" pitchFamily="34" charset="0"/>
              </a:rPr>
              <a:t>e-BANKING(</a:t>
            </a:r>
            <a:r>
              <a:rPr lang="en-US" sz="1248" b="0" dirty="0" err="1">
                <a:solidFill>
                  <a:schemeClr val="tx1"/>
                </a:solidFill>
                <a:latin typeface="Arial Narrow" panose="020B0606020202030204" pitchFamily="34" charset="0"/>
              </a:rPr>
              <a:t>MGeb</a:t>
            </a:r>
            <a:r>
              <a:rPr lang="en-US" sz="1248" b="0" dirty="0">
                <a:solidFill>
                  <a:schemeClr val="tx1"/>
                </a:solidFill>
                <a:latin typeface="Arial Narrow" panose="020B0606020202030204" pitchFamily="34" charset="0"/>
              </a:rPr>
              <a:t>)</a:t>
            </a:r>
          </a:p>
          <a:p>
            <a:pPr marL="152779" indent="-152779" defTabSz="814822">
              <a:spcBef>
                <a:spcPct val="10000"/>
              </a:spcBef>
              <a:buFont typeface="Arial" panose="020B0604020202020204" pitchFamily="34" charset="0"/>
              <a:buChar char="•"/>
            </a:pPr>
            <a:r>
              <a:rPr lang="en-SG" altLang="ja-JP" sz="1248" b="0" dirty="0">
                <a:solidFill>
                  <a:schemeClr val="tx1"/>
                </a:solidFill>
                <a:latin typeface="Arial Narrow" panose="020B0606020202030204" pitchFamily="34" charset="0"/>
                <a:cs typeface="Meiryo UI" panose="020B0604030504040204" pitchFamily="50" charset="-128"/>
              </a:rPr>
              <a:t>If Customer dose not have a </a:t>
            </a:r>
            <a:r>
              <a:rPr lang="en-US" sz="1248" b="0" dirty="0" err="1">
                <a:solidFill>
                  <a:schemeClr val="tx1"/>
                </a:solidFill>
                <a:latin typeface="Arial Narrow" panose="020B0606020202030204" pitchFamily="34" charset="0"/>
              </a:rPr>
              <a:t>MGeb</a:t>
            </a:r>
            <a:r>
              <a:rPr lang="en-SG" altLang="ja-JP" sz="1248" b="0" dirty="0">
                <a:solidFill>
                  <a:schemeClr val="tx1"/>
                </a:solidFill>
                <a:latin typeface="Arial Narrow" panose="020B0606020202030204" pitchFamily="34" charset="0"/>
                <a:cs typeface="Meiryo UI" panose="020B0604030504040204" pitchFamily="50" charset="-128"/>
              </a:rPr>
              <a:t> service, </a:t>
            </a:r>
            <a:r>
              <a:rPr lang="en-SG" altLang="ja-JP" sz="1248" b="0" dirty="0">
                <a:solidFill>
                  <a:schemeClr val="tx1"/>
                </a:solidFill>
                <a:latin typeface="Arial Narrow" panose="020B0606020202030204" pitchFamily="34" charset="0"/>
                <a:cs typeface="Meiryo UI" panose="020B0604030504040204" pitchFamily="50" charset="-128"/>
              </a:rPr>
              <a:t>we would appreciate it if </a:t>
            </a:r>
            <a:r>
              <a:rPr lang="en-SG" altLang="ja-JP" sz="1248" b="0" dirty="0">
                <a:solidFill>
                  <a:schemeClr val="tx1"/>
                </a:solidFill>
                <a:latin typeface="Arial Narrow" panose="020B0606020202030204" pitchFamily="34" charset="0"/>
                <a:cs typeface="Meiryo UI" panose="020B0604030504040204" pitchFamily="50" charset="-128"/>
              </a:rPr>
              <a:t>customer would </a:t>
            </a:r>
            <a:r>
              <a:rPr lang="en-SG" altLang="ja-JP" sz="1248" b="0" dirty="0">
                <a:solidFill>
                  <a:schemeClr val="tx1"/>
                </a:solidFill>
                <a:latin typeface="Arial Narrow" panose="020B0606020202030204" pitchFamily="34" charset="0"/>
                <a:cs typeface="Meiryo UI" panose="020B0604030504040204" pitchFamily="50" charset="-128"/>
              </a:rPr>
              <a:t>consider joining </a:t>
            </a:r>
            <a:r>
              <a:rPr lang="en-SG" altLang="ja-JP" sz="1248" b="0" dirty="0" err="1">
                <a:solidFill>
                  <a:schemeClr val="tx1"/>
                </a:solidFill>
                <a:latin typeface="Arial Narrow" panose="020B0606020202030204" pitchFamily="34" charset="0"/>
                <a:cs typeface="Meiryo UI" panose="020B0604030504040204" pitchFamily="50" charset="-128"/>
              </a:rPr>
              <a:t>MGeb</a:t>
            </a:r>
            <a:r>
              <a:rPr lang="en-SG" altLang="ja-JP" sz="1248" b="0" dirty="0">
                <a:solidFill>
                  <a:schemeClr val="tx1"/>
                </a:solidFill>
                <a:latin typeface="Arial Narrow" panose="020B0606020202030204" pitchFamily="34" charset="0"/>
                <a:cs typeface="Meiryo UI" panose="020B0604030504040204" pitchFamily="50" charset="-128"/>
              </a:rPr>
              <a:t> </a:t>
            </a:r>
            <a:r>
              <a:rPr lang="en-SG" altLang="ja-JP" sz="1248" b="0" dirty="0">
                <a:solidFill>
                  <a:schemeClr val="tx1"/>
                </a:solidFill>
                <a:latin typeface="Arial Narrow" panose="020B0606020202030204" pitchFamily="34" charset="0"/>
                <a:cs typeface="Meiryo UI" panose="020B0604030504040204" pitchFamily="50" charset="-128"/>
              </a:rPr>
              <a:t>service first</a:t>
            </a:r>
            <a:endParaRPr lang="ja-JP" altLang="en-US" sz="1248" b="0" dirty="0">
              <a:solidFill>
                <a:schemeClr val="tx1"/>
              </a:solidFill>
              <a:latin typeface="Arial Narrow" panose="020B0606020202030204" pitchFamily="34" charset="0"/>
              <a:cs typeface="Meiryo UI" panose="020B0604030504040204" pitchFamily="50" charset="-128"/>
            </a:endParaRPr>
          </a:p>
        </p:txBody>
      </p:sp>
      <p:sp>
        <p:nvSpPr>
          <p:cNvPr id="46" name="正方形/長方形 2"/>
          <p:cNvSpPr/>
          <p:nvPr/>
        </p:nvSpPr>
        <p:spPr>
          <a:xfrm>
            <a:off x="981866" y="5957130"/>
            <a:ext cx="5310162" cy="236347"/>
          </a:xfrm>
          <a:prstGeom prst="rect">
            <a:avLst/>
          </a:prstGeom>
        </p:spPr>
        <p:txBody>
          <a:bodyPr wrap="square">
            <a:spAutoFit/>
          </a:bodyPr>
          <a:lstStyle/>
          <a:p>
            <a:pPr defTabSz="814822">
              <a:defRPr/>
            </a:pPr>
            <a:r>
              <a:rPr lang="en-US" altLang="ja-JP" sz="936" kern="0" dirty="0">
                <a:latin typeface="Arial Narrow" panose="020B0606020202030204" pitchFamily="34" charset="0"/>
                <a:ea typeface="MS PGothic"/>
                <a:cs typeface="Arial"/>
              </a:rPr>
              <a:t>Note: The above consent letter format is a sample and the format differs by Mizuho branches</a:t>
            </a:r>
            <a:r>
              <a:rPr lang="en-US" altLang="ja-JP" sz="267" kern="0" dirty="0">
                <a:latin typeface="Arial Narrow" panose="020B0606020202030204" pitchFamily="34" charset="0"/>
                <a:ea typeface="MS PGothic"/>
                <a:cs typeface="Arial"/>
              </a:rPr>
              <a:t>.</a:t>
            </a:r>
            <a:endParaRPr lang="ja-JP" altLang="en-US" sz="267" kern="0" dirty="0">
              <a:latin typeface="Arial Narrow" panose="020B0606020202030204" pitchFamily="34" charset="0"/>
              <a:ea typeface="MS PGothic"/>
              <a:cs typeface="Arial"/>
            </a:endParaRPr>
          </a:p>
        </p:txBody>
      </p:sp>
      <p:pic>
        <p:nvPicPr>
          <p:cNvPr id="2" name="Picture 1"/>
          <p:cNvPicPr>
            <a:picLocks noChangeAspect="1"/>
          </p:cNvPicPr>
          <p:nvPr/>
        </p:nvPicPr>
        <p:blipFill>
          <a:blip r:embed="rId3"/>
          <a:stretch>
            <a:fillRect/>
          </a:stretch>
        </p:blipFill>
        <p:spPr>
          <a:xfrm>
            <a:off x="1232550" y="3410822"/>
            <a:ext cx="1702417" cy="2007647"/>
          </a:xfrm>
          <a:prstGeom prst="rect">
            <a:avLst/>
          </a:prstGeom>
        </p:spPr>
      </p:pic>
      <p:pic>
        <p:nvPicPr>
          <p:cNvPr id="3" name="Picture 2"/>
          <p:cNvPicPr>
            <a:picLocks noChangeAspect="1"/>
          </p:cNvPicPr>
          <p:nvPr/>
        </p:nvPicPr>
        <p:blipFill>
          <a:blip r:embed="rId4"/>
          <a:stretch>
            <a:fillRect/>
          </a:stretch>
        </p:blipFill>
        <p:spPr>
          <a:xfrm>
            <a:off x="3503691" y="3410822"/>
            <a:ext cx="1747319" cy="2007647"/>
          </a:xfrm>
          <a:prstGeom prst="rect">
            <a:avLst/>
          </a:prstGeom>
        </p:spPr>
      </p:pic>
      <p:pic>
        <p:nvPicPr>
          <p:cNvPr id="5" name="Picture 4"/>
          <p:cNvPicPr>
            <a:picLocks noChangeAspect="1"/>
          </p:cNvPicPr>
          <p:nvPr/>
        </p:nvPicPr>
        <p:blipFill>
          <a:blip r:embed="rId5"/>
          <a:stretch>
            <a:fillRect/>
          </a:stretch>
        </p:blipFill>
        <p:spPr>
          <a:xfrm>
            <a:off x="5825246" y="3410822"/>
            <a:ext cx="1650653" cy="2007647"/>
          </a:xfrm>
          <a:prstGeom prst="rect">
            <a:avLst/>
          </a:prstGeom>
        </p:spPr>
      </p:pic>
      <p:sp>
        <p:nvSpPr>
          <p:cNvPr id="29" name="タイトル 8"/>
          <p:cNvSpPr>
            <a:spLocks noGrp="1"/>
          </p:cNvSpPr>
          <p:nvPr>
            <p:ph type="title"/>
          </p:nvPr>
        </p:nvSpPr>
        <p:spPr>
          <a:xfrm>
            <a:off x="371023" y="-17582"/>
            <a:ext cx="8500990" cy="738135"/>
          </a:xfrm>
        </p:spPr>
        <p:txBody>
          <a:bodyPr>
            <a:normAutofit/>
          </a:bodyPr>
          <a:lstStyle/>
          <a:p>
            <a:r>
              <a:rPr lang="en-US" altLang="ja-JP" sz="1960" dirty="0">
                <a:solidFill>
                  <a:srgbClr val="140078"/>
                </a:solidFill>
              </a:rPr>
              <a:t> Necessary Documents to Start the online FX service</a:t>
            </a:r>
            <a:endParaRPr lang="en-SG" sz="1960" dirty="0">
              <a:solidFill>
                <a:srgbClr val="140078"/>
              </a:solidFill>
            </a:endParaRPr>
          </a:p>
        </p:txBody>
      </p:sp>
    </p:spTree>
    <p:extLst>
      <p:ext uri="{BB962C8B-B14F-4D97-AF65-F5344CB8AC3E}">
        <p14:creationId xmlns:p14="http://schemas.microsoft.com/office/powerpoint/2010/main" val="22310086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a:xfrm>
            <a:off x="401124" y="12998"/>
            <a:ext cx="8500990" cy="738135"/>
          </a:xfrm>
        </p:spPr>
        <p:txBody>
          <a:bodyPr>
            <a:normAutofit/>
          </a:bodyPr>
          <a:lstStyle/>
          <a:p>
            <a:r>
              <a:rPr lang="ja-JP" altLang="en-US" sz="1960" dirty="0"/>
              <a:t>Setup before </a:t>
            </a:r>
            <a:r>
              <a:rPr lang="en-US" sz="1960" dirty="0"/>
              <a:t>FX Web </a:t>
            </a:r>
            <a:r>
              <a:rPr lang="ja-JP" altLang="en-US" sz="1960" dirty="0"/>
              <a:t>Use</a:t>
            </a:r>
            <a:endParaRPr lang="ja-JP" altLang="en-US" sz="1960" dirty="0">
              <a:solidFill>
                <a:srgbClr val="140078"/>
              </a:solidFill>
            </a:endParaRPr>
          </a:p>
        </p:txBody>
      </p:sp>
      <p:sp>
        <p:nvSpPr>
          <p:cNvPr id="6" name="Rectangle 5"/>
          <p:cNvSpPr/>
          <p:nvPr/>
        </p:nvSpPr>
        <p:spPr>
          <a:xfrm>
            <a:off x="401124" y="1032215"/>
            <a:ext cx="8500990" cy="4772197"/>
          </a:xfrm>
          <a:prstGeom prst="rect">
            <a:avLst/>
          </a:prstGeom>
          <a:ln>
            <a:no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ctr"/>
          <a:lstStyle/>
          <a:p>
            <a:r>
              <a:rPr lang="ja-JP" altLang="en-US" sz="1248" dirty="0">
                <a:solidFill>
                  <a:srgbClr val="FF0000"/>
                </a:solidFill>
                <a:latin typeface="Arial Narrow" panose="020B0606020202030204" pitchFamily="34" charset="0"/>
                <a:ea typeface="游ゴシック" panose="020B0400000000000000" pitchFamily="50" charset="-128"/>
                <a:cs typeface="Arial" panose="020B0604020202020204" pitchFamily="34" charset="0"/>
              </a:rPr>
              <a:t>After applying for </a:t>
            </a:r>
            <a:r>
              <a:rPr lang="en-US" altLang="ja-JP" sz="1248" dirty="0">
                <a:solidFill>
                  <a:srgbClr val="FF0000"/>
                </a:solidFill>
                <a:latin typeface="Arial Narrow" panose="020B0606020202030204" pitchFamily="34" charset="0"/>
                <a:ea typeface="游ゴシック" panose="020B0400000000000000" pitchFamily="50" charset="-128"/>
                <a:cs typeface="Arial" panose="020B0604020202020204" pitchFamily="34" charset="0"/>
              </a:rPr>
              <a:t>FX Web, the </a:t>
            </a:r>
            <a:r>
              <a:rPr lang="ja-JP" altLang="en-US" sz="1248" dirty="0">
                <a:solidFill>
                  <a:srgbClr val="FF0000"/>
                </a:solidFill>
                <a:latin typeface="Arial Narrow" panose="020B0606020202030204" pitchFamily="34" charset="0"/>
                <a:ea typeface="游ゴシック" panose="020B0400000000000000" pitchFamily="50" charset="-128"/>
                <a:cs typeface="Arial" panose="020B0604020202020204" pitchFamily="34" charset="0"/>
              </a:rPr>
              <a:t>following </a:t>
            </a:r>
            <a:r>
              <a:rPr lang="en-US" altLang="ja-JP" sz="1248" dirty="0">
                <a:solidFill>
                  <a:srgbClr val="FF0000"/>
                </a:solidFill>
                <a:latin typeface="Arial Narrow" panose="020B0606020202030204" pitchFamily="34" charset="0"/>
                <a:ea typeface="游ゴシック" panose="020B0400000000000000" pitchFamily="50" charset="-128"/>
                <a:cs typeface="Arial" panose="020B0604020202020204" pitchFamily="34" charset="0"/>
              </a:rPr>
              <a:t>two </a:t>
            </a:r>
            <a:r>
              <a:rPr lang="ja-JP" altLang="en-US" sz="1248" dirty="0">
                <a:solidFill>
                  <a:srgbClr val="FF0000"/>
                </a:solidFill>
                <a:latin typeface="Arial Narrow" panose="020B0606020202030204" pitchFamily="34" charset="0"/>
                <a:ea typeface="游ゴシック" panose="020B0400000000000000" pitchFamily="50" charset="-128"/>
                <a:cs typeface="Arial" panose="020B0604020202020204" pitchFamily="34" charset="0"/>
              </a:rPr>
              <a:t>settings are required before </a:t>
            </a:r>
            <a:r>
              <a:rPr lang="en-US" altLang="ja-JP" sz="1248" dirty="0">
                <a:solidFill>
                  <a:srgbClr val="FF0000"/>
                </a:solidFill>
                <a:latin typeface="Arial Narrow" panose="020B0606020202030204" pitchFamily="34" charset="0"/>
                <a:ea typeface="游ゴシック" panose="020B0400000000000000" pitchFamily="50" charset="-128"/>
                <a:cs typeface="Arial" panose="020B0604020202020204" pitchFamily="34" charset="0"/>
              </a:rPr>
              <a:t>customer</a:t>
            </a:r>
            <a:r>
              <a:rPr lang="ja-JP" altLang="en-US" sz="1248" dirty="0">
                <a:solidFill>
                  <a:srgbClr val="FF0000"/>
                </a:solidFill>
                <a:latin typeface="Arial Narrow" panose="020B0606020202030204" pitchFamily="34" charset="0"/>
                <a:ea typeface="游ゴシック" panose="020B0400000000000000" pitchFamily="50" charset="-128"/>
                <a:cs typeface="Arial" panose="020B0604020202020204" pitchFamily="34" charset="0"/>
              </a:rPr>
              <a:t> can use the service</a:t>
            </a:r>
            <a:r>
              <a:rPr lang="en-US" altLang="ja-JP" sz="1248" dirty="0">
                <a:solidFill>
                  <a:srgbClr val="FF0000"/>
                </a:solidFill>
                <a:latin typeface="Arial Narrow" panose="020B0606020202030204" pitchFamily="34" charset="0"/>
                <a:ea typeface="游ゴシック" panose="020B0400000000000000" pitchFamily="50" charset="-128"/>
                <a:cs typeface="Arial" panose="020B0604020202020204" pitchFamily="34" charset="0"/>
              </a:rPr>
              <a:t/>
            </a:r>
            <a:br>
              <a:rPr lang="en-US" altLang="ja-JP" sz="1248" dirty="0">
                <a:solidFill>
                  <a:srgbClr val="FF0000"/>
                </a:solidFill>
                <a:latin typeface="Arial Narrow" panose="020B0606020202030204" pitchFamily="34" charset="0"/>
                <a:ea typeface="游ゴシック" panose="020B0400000000000000" pitchFamily="50" charset="-128"/>
                <a:cs typeface="Arial" panose="020B0604020202020204" pitchFamily="34" charset="0"/>
              </a:rPr>
            </a:br>
            <a:r>
              <a:rPr lang="ja-JP" altLang="en-US" sz="1248" dirty="0">
                <a:solidFill>
                  <a:srgbClr val="FF0000"/>
                </a:solidFill>
                <a:latin typeface="Arial Narrow" panose="020B0606020202030204" pitchFamily="34" charset="0"/>
                <a:ea typeface="游ゴシック" panose="020B0400000000000000" pitchFamily="50" charset="-128"/>
                <a:cs typeface="Arial" panose="020B0604020202020204" pitchFamily="34" charset="0"/>
              </a:rPr>
              <a:t> (Both settings must be made </a:t>
            </a:r>
            <a:r>
              <a:rPr lang="en-US" altLang="ja-JP" sz="1248" dirty="0">
                <a:solidFill>
                  <a:srgbClr val="FF0000"/>
                </a:solidFill>
                <a:latin typeface="Arial Narrow" panose="020B0606020202030204" pitchFamily="34" charset="0"/>
                <a:ea typeface="游ゴシック" panose="020B0400000000000000" pitchFamily="50" charset="-128"/>
                <a:cs typeface="Arial" panose="020B0604020202020204" pitchFamily="34" charset="0"/>
              </a:rPr>
              <a:t>by</a:t>
            </a:r>
            <a:r>
              <a:rPr lang="ja-JP" altLang="en-US" sz="1248" dirty="0">
                <a:solidFill>
                  <a:srgbClr val="FF0000"/>
                </a:solidFill>
                <a:latin typeface="Arial Narrow" panose="020B0606020202030204" pitchFamily="34" charset="0"/>
                <a:ea typeface="游ゴシック" panose="020B0400000000000000" pitchFamily="50" charset="-128"/>
                <a:cs typeface="Arial" panose="020B0604020202020204" pitchFamily="34" charset="0"/>
              </a:rPr>
              <a:t> </a:t>
            </a:r>
            <a:r>
              <a:rPr lang="en-US" altLang="ja-JP" sz="1248" dirty="0">
                <a:solidFill>
                  <a:srgbClr val="FF0000"/>
                </a:solidFill>
                <a:latin typeface="Arial Narrow" panose="020B0606020202030204" pitchFamily="34" charset="0"/>
                <a:ea typeface="游ゴシック" panose="020B0400000000000000" pitchFamily="50" charset="-128"/>
                <a:cs typeface="Arial" panose="020B0604020202020204" pitchFamily="34" charset="0"/>
              </a:rPr>
              <a:t>Super User</a:t>
            </a:r>
            <a:r>
              <a:rPr lang="ja-JP" altLang="en-US" sz="1248" dirty="0">
                <a:solidFill>
                  <a:srgbClr val="FF0000"/>
                </a:solidFill>
                <a:latin typeface="Arial Narrow" panose="020B0606020202030204" pitchFamily="34" charset="0"/>
                <a:ea typeface="游ゴシック" panose="020B0400000000000000" pitchFamily="50" charset="-128"/>
                <a:cs typeface="Arial" panose="020B0604020202020204" pitchFamily="34" charset="0"/>
              </a:rPr>
              <a:t>)</a:t>
            </a:r>
            <a:endParaRPr lang="en-US" altLang="ja-JP" sz="1248" dirty="0">
              <a:solidFill>
                <a:srgbClr val="FF0000"/>
              </a:solidFill>
              <a:latin typeface="Arial Narrow" panose="020B0606020202030204" pitchFamily="34" charset="0"/>
              <a:ea typeface="游ゴシック" panose="020B0400000000000000" pitchFamily="50" charset="-128"/>
              <a:cs typeface="Arial" panose="020B0604020202020204" pitchFamily="34" charset="0"/>
            </a:endParaRPr>
          </a:p>
          <a:p>
            <a:pPr marL="305558" indent="-305558">
              <a:buFont typeface="+mj-lt"/>
              <a:buAutoNum type="arabicPeriod"/>
            </a:pP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FX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Web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Usage Settings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(p. 5)</a:t>
            </a:r>
          </a:p>
          <a:p>
            <a:pPr marL="305558" indent="-305558">
              <a:buFont typeface="+mj-lt"/>
              <a:buAutoNum type="arabicPeriod"/>
            </a:pP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Local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Service Usage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Settings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p. 6)</a:t>
            </a:r>
            <a:endPar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endParaRPr>
          </a:p>
          <a:p>
            <a:endParaRPr 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endParaRPr>
          </a:p>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Changes to the settings in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1. FX Web Usage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Settings" will be reflected on the next business day.</a:t>
            </a:r>
            <a:endPar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endParaRPr>
          </a:p>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Please complete the setup by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one</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business day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before</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to the actual execution of the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FX</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transaction.</a:t>
            </a:r>
            <a:endParaRPr lang="en-SG" sz="1248" dirty="0">
              <a:latin typeface="Arial Narrow" panose="020B0606020202030204" pitchFamily="34" charset="0"/>
              <a:ea typeface="游ゴシック" panose="020B0400000000000000" pitchFamily="50" charset="-128"/>
              <a:cs typeface="Arial" panose="020B0604020202020204" pitchFamily="34" charset="0"/>
            </a:endParaRPr>
          </a:p>
        </p:txBody>
      </p:sp>
    </p:spTree>
    <p:extLst>
      <p:ext uri="{BB962C8B-B14F-4D97-AF65-F5344CB8AC3E}">
        <p14:creationId xmlns:p14="http://schemas.microsoft.com/office/powerpoint/2010/main" val="27269738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a:stretch>
            <a:fillRect/>
          </a:stretch>
        </p:blipFill>
        <p:spPr>
          <a:xfrm>
            <a:off x="4692219" y="1428929"/>
            <a:ext cx="4326032" cy="1810615"/>
          </a:xfrm>
          <a:prstGeom prst="rect">
            <a:avLst/>
          </a:prstGeom>
        </p:spPr>
      </p:pic>
      <p:sp>
        <p:nvSpPr>
          <p:cNvPr id="2" name="Title 1"/>
          <p:cNvSpPr>
            <a:spLocks noGrp="1"/>
          </p:cNvSpPr>
          <p:nvPr>
            <p:ph type="title"/>
          </p:nvPr>
        </p:nvSpPr>
        <p:spPr/>
        <p:txBody>
          <a:bodyPr>
            <a:normAutofit/>
          </a:bodyPr>
          <a:lstStyle/>
          <a:p>
            <a:r>
              <a:rPr lang="ja-JP" altLang="en-US" sz="1960" dirty="0"/>
              <a:t>1.FX </a:t>
            </a:r>
            <a:r>
              <a:rPr lang="en-US" altLang="ja-JP" sz="1960" dirty="0"/>
              <a:t>Web </a:t>
            </a:r>
            <a:r>
              <a:rPr lang="ja-JP" altLang="en-US" sz="1960" dirty="0"/>
              <a:t>Setup</a:t>
            </a:r>
            <a:endParaRPr lang="en-SG" sz="1960" dirty="0"/>
          </a:p>
        </p:txBody>
      </p:sp>
      <p:sp>
        <p:nvSpPr>
          <p:cNvPr id="4" name="Rectangle 3"/>
          <p:cNvSpPr/>
          <p:nvPr/>
        </p:nvSpPr>
        <p:spPr>
          <a:xfrm>
            <a:off x="53007" y="1052819"/>
            <a:ext cx="4481465" cy="1189269"/>
          </a:xfrm>
          <a:prstGeom prst="rect">
            <a:avLst/>
          </a:prstGeom>
          <a:noFill/>
          <a:ln>
            <a:solidFill>
              <a:schemeClr val="tx2"/>
            </a:solid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t"/>
          <a:lstStyle/>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1</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Login to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Mizuho Global e-Banking (</a:t>
            </a:r>
            <a:r>
              <a:rPr lang="en-US" altLang="ja-JP" sz="1248" dirty="0" err="1">
                <a:solidFill>
                  <a:srgbClr val="000000"/>
                </a:solidFill>
                <a:latin typeface="Arial Narrow" panose="020B0606020202030204" pitchFamily="34" charset="0"/>
                <a:ea typeface="游ゴシック" panose="020B0400000000000000" pitchFamily="50" charset="-128"/>
                <a:cs typeface="Arial" panose="020B0604020202020204" pitchFamily="34" charset="0"/>
              </a:rPr>
              <a:t>MGeB</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with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Super User ID and select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FX Web from “Local Service”</a:t>
            </a:r>
            <a:endParaRPr lang="en-SG" sz="1248" dirty="0">
              <a:latin typeface="Arial Narrow" panose="020B0606020202030204" pitchFamily="34" charset="0"/>
              <a:ea typeface="游ゴシック" panose="020B0400000000000000" pitchFamily="50" charset="-128"/>
              <a:cs typeface="Arial" panose="020B0604020202020204" pitchFamily="34" charset="0"/>
            </a:endParaRPr>
          </a:p>
        </p:txBody>
      </p:sp>
      <p:pic>
        <p:nvPicPr>
          <p:cNvPr id="6" name="Picture 5"/>
          <p:cNvPicPr>
            <a:picLocks noChangeAspect="1"/>
          </p:cNvPicPr>
          <p:nvPr/>
        </p:nvPicPr>
        <p:blipFill>
          <a:blip r:embed="rId3"/>
          <a:stretch>
            <a:fillRect/>
          </a:stretch>
        </p:blipFill>
        <p:spPr>
          <a:xfrm>
            <a:off x="113631" y="1478132"/>
            <a:ext cx="4360219" cy="731891"/>
          </a:xfrm>
          <a:prstGeom prst="rect">
            <a:avLst/>
          </a:prstGeom>
        </p:spPr>
      </p:pic>
      <p:sp>
        <p:nvSpPr>
          <p:cNvPr id="7" name="Rectangle 6"/>
          <p:cNvSpPr/>
          <p:nvPr/>
        </p:nvSpPr>
        <p:spPr>
          <a:xfrm>
            <a:off x="53007" y="2467647"/>
            <a:ext cx="4481465" cy="1991184"/>
          </a:xfrm>
          <a:prstGeom prst="rect">
            <a:avLst/>
          </a:prstGeom>
          <a:noFill/>
          <a:ln>
            <a:solidFill>
              <a:schemeClr val="tx2"/>
            </a:solid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t"/>
          <a:lstStyle/>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2</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Select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User ID Maintenance" on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the screen</a:t>
            </a:r>
            <a:endPar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endParaRPr>
          </a:p>
        </p:txBody>
      </p:sp>
      <p:sp>
        <p:nvSpPr>
          <p:cNvPr id="8" name="Rectangle 7"/>
          <p:cNvSpPr/>
          <p:nvPr/>
        </p:nvSpPr>
        <p:spPr>
          <a:xfrm>
            <a:off x="3838836" y="1879739"/>
            <a:ext cx="623581" cy="202503"/>
          </a:xfrm>
          <a:prstGeom prst="rect">
            <a:avLst/>
          </a:prstGeom>
          <a:noFill/>
          <a:ln w="28575">
            <a:solidFill>
              <a:srgbClr val="FF0000"/>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grpSp>
        <p:nvGrpSpPr>
          <p:cNvPr id="16" name="Group 15"/>
          <p:cNvGrpSpPr/>
          <p:nvPr/>
        </p:nvGrpSpPr>
        <p:grpSpPr>
          <a:xfrm>
            <a:off x="425421" y="2708451"/>
            <a:ext cx="3736639" cy="1748556"/>
            <a:chOff x="167954" y="2829790"/>
            <a:chExt cx="4193339" cy="1962268"/>
          </a:xfrm>
        </p:grpSpPr>
        <p:pic>
          <p:nvPicPr>
            <p:cNvPr id="5" name="Picture 4"/>
            <p:cNvPicPr>
              <a:picLocks noChangeAspect="1"/>
            </p:cNvPicPr>
            <p:nvPr/>
          </p:nvPicPr>
          <p:blipFill>
            <a:blip r:embed="rId4"/>
            <a:stretch>
              <a:fillRect/>
            </a:stretch>
          </p:blipFill>
          <p:spPr>
            <a:xfrm>
              <a:off x="167954" y="2829790"/>
              <a:ext cx="4193339" cy="1962268"/>
            </a:xfrm>
            <a:prstGeom prst="rect">
              <a:avLst/>
            </a:prstGeom>
          </p:spPr>
        </p:pic>
        <p:sp>
          <p:nvSpPr>
            <p:cNvPr id="9" name="Rectangle 8"/>
            <p:cNvSpPr/>
            <p:nvPr/>
          </p:nvSpPr>
          <p:spPr>
            <a:xfrm>
              <a:off x="1046733" y="3539784"/>
              <a:ext cx="2120241" cy="245991"/>
            </a:xfrm>
            <a:prstGeom prst="rect">
              <a:avLst/>
            </a:prstGeom>
            <a:noFill/>
            <a:ln w="28575">
              <a:solidFill>
                <a:srgbClr val="FF0000"/>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grpSp>
      <p:sp>
        <p:nvSpPr>
          <p:cNvPr id="10" name="Rectangle 9"/>
          <p:cNvSpPr/>
          <p:nvPr/>
        </p:nvSpPr>
        <p:spPr>
          <a:xfrm>
            <a:off x="53007" y="4684389"/>
            <a:ext cx="4481465" cy="1712290"/>
          </a:xfrm>
          <a:prstGeom prst="rect">
            <a:avLst/>
          </a:prstGeom>
          <a:noFill/>
          <a:ln>
            <a:solidFill>
              <a:schemeClr val="tx2"/>
            </a:solid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t"/>
          <a:lstStyle/>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3</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Select the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Sub User ID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to be authorized.</a:t>
            </a:r>
            <a:endParaRPr lang="en-SG" sz="1248" dirty="0">
              <a:latin typeface="Arial Narrow" panose="020B0606020202030204" pitchFamily="34" charset="0"/>
              <a:ea typeface="游ゴシック" panose="020B0400000000000000" pitchFamily="50" charset="-128"/>
              <a:cs typeface="Arial" panose="020B0604020202020204" pitchFamily="34" charset="0"/>
            </a:endParaRPr>
          </a:p>
        </p:txBody>
      </p:sp>
      <p:sp>
        <p:nvSpPr>
          <p:cNvPr id="11" name="Rectangle 10"/>
          <p:cNvSpPr/>
          <p:nvPr/>
        </p:nvSpPr>
        <p:spPr>
          <a:xfrm>
            <a:off x="4614502" y="1212592"/>
            <a:ext cx="4481465" cy="2070628"/>
          </a:xfrm>
          <a:prstGeom prst="rect">
            <a:avLst/>
          </a:prstGeom>
          <a:noFill/>
          <a:ln>
            <a:solidFill>
              <a:schemeClr val="tx2"/>
            </a:solid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t"/>
          <a:lstStyle/>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4</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Click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"Edit" to display the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selected user information.</a:t>
            </a:r>
            <a:endPar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endParaRPr>
          </a:p>
        </p:txBody>
      </p:sp>
      <p:pic>
        <p:nvPicPr>
          <p:cNvPr id="12" name="Picture 11"/>
          <p:cNvPicPr>
            <a:picLocks noChangeAspect="1"/>
          </p:cNvPicPr>
          <p:nvPr/>
        </p:nvPicPr>
        <p:blipFill>
          <a:blip r:embed="rId5"/>
          <a:stretch>
            <a:fillRect/>
          </a:stretch>
        </p:blipFill>
        <p:spPr>
          <a:xfrm>
            <a:off x="431927" y="4918987"/>
            <a:ext cx="3723627" cy="1477692"/>
          </a:xfrm>
          <a:prstGeom prst="rect">
            <a:avLst/>
          </a:prstGeom>
        </p:spPr>
      </p:pic>
      <p:sp>
        <p:nvSpPr>
          <p:cNvPr id="13" name="Down Arrow 12"/>
          <p:cNvSpPr/>
          <p:nvPr/>
        </p:nvSpPr>
        <p:spPr>
          <a:xfrm>
            <a:off x="1934484" y="2261006"/>
            <a:ext cx="718510" cy="187723"/>
          </a:xfrm>
          <a:prstGeom prst="downArrow">
            <a:avLst/>
          </a:prstGeom>
          <a:solidFill>
            <a:schemeClr val="tx2"/>
          </a:solidFill>
          <a:ln w="9525">
            <a:solidFill>
              <a:schemeClr val="tx2"/>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sp>
        <p:nvSpPr>
          <p:cNvPr id="15" name="Down Arrow 14"/>
          <p:cNvSpPr/>
          <p:nvPr/>
        </p:nvSpPr>
        <p:spPr>
          <a:xfrm>
            <a:off x="6495979" y="3264018"/>
            <a:ext cx="718510" cy="187407"/>
          </a:xfrm>
          <a:prstGeom prst="downArrow">
            <a:avLst/>
          </a:prstGeom>
          <a:solidFill>
            <a:schemeClr val="tx2"/>
          </a:solidFill>
          <a:ln w="9525">
            <a:solidFill>
              <a:schemeClr val="tx2"/>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sp>
        <p:nvSpPr>
          <p:cNvPr id="17" name="Down Arrow 16"/>
          <p:cNvSpPr/>
          <p:nvPr/>
        </p:nvSpPr>
        <p:spPr>
          <a:xfrm>
            <a:off x="1934484" y="4477749"/>
            <a:ext cx="718510" cy="187723"/>
          </a:xfrm>
          <a:prstGeom prst="downArrow">
            <a:avLst/>
          </a:prstGeom>
          <a:solidFill>
            <a:schemeClr val="tx2"/>
          </a:solidFill>
          <a:ln w="9525">
            <a:solidFill>
              <a:schemeClr val="tx2"/>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sp>
        <p:nvSpPr>
          <p:cNvPr id="22" name="Rectangle 21"/>
          <p:cNvSpPr/>
          <p:nvPr/>
        </p:nvSpPr>
        <p:spPr>
          <a:xfrm>
            <a:off x="4675589" y="3038815"/>
            <a:ext cx="545863" cy="202503"/>
          </a:xfrm>
          <a:prstGeom prst="rect">
            <a:avLst/>
          </a:prstGeom>
          <a:noFill/>
          <a:ln w="28575">
            <a:solidFill>
              <a:srgbClr val="FF0000"/>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sp>
        <p:nvSpPr>
          <p:cNvPr id="24" name="Rectangle 23"/>
          <p:cNvSpPr/>
          <p:nvPr/>
        </p:nvSpPr>
        <p:spPr>
          <a:xfrm>
            <a:off x="4614502" y="5755710"/>
            <a:ext cx="4481465" cy="508036"/>
          </a:xfrm>
          <a:prstGeom prst="rect">
            <a:avLst/>
          </a:prstGeom>
          <a:noFill/>
          <a:ln>
            <a:solidFill>
              <a:schemeClr val="tx2"/>
            </a:solid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t"/>
          <a:lstStyle/>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6</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The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registration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contents screen is displayed.</a:t>
            </a:r>
            <a:endPar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endParaRPr>
          </a:p>
          <a:p>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If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all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done the check,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click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"Update"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to reflect the registration.</a:t>
            </a:r>
            <a:endPar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endParaRPr>
          </a:p>
        </p:txBody>
      </p:sp>
      <p:pic>
        <p:nvPicPr>
          <p:cNvPr id="25" name="Picture 24"/>
          <p:cNvPicPr>
            <a:picLocks noChangeAspect="1"/>
          </p:cNvPicPr>
          <p:nvPr/>
        </p:nvPicPr>
        <p:blipFill>
          <a:blip r:embed="rId6"/>
          <a:stretch>
            <a:fillRect/>
          </a:stretch>
        </p:blipFill>
        <p:spPr>
          <a:xfrm>
            <a:off x="4836501" y="3687443"/>
            <a:ext cx="4037466" cy="1728143"/>
          </a:xfrm>
          <a:prstGeom prst="rect">
            <a:avLst/>
          </a:prstGeom>
        </p:spPr>
      </p:pic>
      <p:sp>
        <p:nvSpPr>
          <p:cNvPr id="26" name="Rectangle 25"/>
          <p:cNvSpPr/>
          <p:nvPr/>
        </p:nvSpPr>
        <p:spPr>
          <a:xfrm>
            <a:off x="6152435" y="4335635"/>
            <a:ext cx="798928" cy="264536"/>
          </a:xfrm>
          <a:prstGeom prst="rect">
            <a:avLst/>
          </a:prstGeom>
          <a:noFill/>
          <a:ln w="28575">
            <a:solidFill>
              <a:srgbClr val="FF0000"/>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sp>
        <p:nvSpPr>
          <p:cNvPr id="27" name="Rectangle 26"/>
          <p:cNvSpPr/>
          <p:nvPr/>
        </p:nvSpPr>
        <p:spPr>
          <a:xfrm>
            <a:off x="4781935" y="5228255"/>
            <a:ext cx="573756" cy="199117"/>
          </a:xfrm>
          <a:prstGeom prst="rect">
            <a:avLst/>
          </a:prstGeom>
          <a:noFill/>
          <a:ln w="28575">
            <a:solidFill>
              <a:srgbClr val="FF0000"/>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sp>
        <p:nvSpPr>
          <p:cNvPr id="28" name="Rectangle 27"/>
          <p:cNvSpPr/>
          <p:nvPr/>
        </p:nvSpPr>
        <p:spPr>
          <a:xfrm>
            <a:off x="4614502" y="3456190"/>
            <a:ext cx="4481465" cy="2070628"/>
          </a:xfrm>
          <a:prstGeom prst="rect">
            <a:avLst/>
          </a:prstGeom>
          <a:noFill/>
          <a:ln>
            <a:solidFill>
              <a:schemeClr val="tx2"/>
            </a:solid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t"/>
          <a:lstStyle/>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5</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Select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"Company Name"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from the list and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click "Confirm</a:t>
            </a:r>
          </a:p>
        </p:txBody>
      </p:sp>
      <p:sp>
        <p:nvSpPr>
          <p:cNvPr id="29" name="Down Arrow 28"/>
          <p:cNvSpPr/>
          <p:nvPr/>
        </p:nvSpPr>
        <p:spPr>
          <a:xfrm>
            <a:off x="6495979" y="5547560"/>
            <a:ext cx="718510" cy="187407"/>
          </a:xfrm>
          <a:prstGeom prst="downArrow">
            <a:avLst/>
          </a:prstGeom>
          <a:solidFill>
            <a:schemeClr val="tx2"/>
          </a:solidFill>
          <a:ln w="9525">
            <a:solidFill>
              <a:schemeClr val="tx2"/>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sp>
        <p:nvSpPr>
          <p:cNvPr id="30" name="Down Arrow 29"/>
          <p:cNvSpPr/>
          <p:nvPr/>
        </p:nvSpPr>
        <p:spPr>
          <a:xfrm>
            <a:off x="6495979" y="1019403"/>
            <a:ext cx="718510" cy="187407"/>
          </a:xfrm>
          <a:prstGeom prst="downArrow">
            <a:avLst/>
          </a:prstGeom>
          <a:solidFill>
            <a:schemeClr val="tx2"/>
          </a:solidFill>
          <a:ln w="9525">
            <a:solidFill>
              <a:schemeClr val="tx2"/>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sp>
        <p:nvSpPr>
          <p:cNvPr id="32" name="TextBox 31"/>
          <p:cNvSpPr txBox="1"/>
          <p:nvPr/>
        </p:nvSpPr>
        <p:spPr>
          <a:xfrm>
            <a:off x="4761058" y="6345341"/>
            <a:ext cx="3304762" cy="229422"/>
          </a:xfrm>
          <a:prstGeom prst="rect">
            <a:avLst/>
          </a:prstGeom>
          <a:noFill/>
        </p:spPr>
        <p:txBody>
          <a:bodyPr wrap="square" rtlCol="0">
            <a:spAutoFit/>
          </a:bodyPr>
          <a:lstStyle/>
          <a:p>
            <a:r>
              <a:rPr lang="en-US" altLang="ja-JP" sz="891" dirty="0">
                <a:latin typeface="Arial Narrow" panose="020B0606020202030204" pitchFamily="34" charset="0"/>
                <a:ea typeface="游ゴシック" panose="020B0400000000000000" pitchFamily="50" charset="-128"/>
              </a:rPr>
              <a:t>*The </a:t>
            </a:r>
            <a:r>
              <a:rPr lang="ja-JP" altLang="en-US" sz="891" dirty="0">
                <a:latin typeface="Arial Narrow" panose="020B0606020202030204" pitchFamily="34" charset="0"/>
                <a:ea typeface="游ゴシック" panose="020B0400000000000000" pitchFamily="50" charset="-128"/>
              </a:rPr>
              <a:t>attached image may differ from the actual screen display.</a:t>
            </a:r>
            <a:endParaRPr lang="en-SG" sz="891" dirty="0">
              <a:latin typeface="Arial Narrow" panose="020B0606020202030204" pitchFamily="34" charset="0"/>
              <a:ea typeface="游ゴシック" panose="020B0400000000000000" pitchFamily="50" charset="-128"/>
            </a:endParaRPr>
          </a:p>
        </p:txBody>
      </p:sp>
    </p:spTree>
    <p:extLst>
      <p:ext uri="{BB962C8B-B14F-4D97-AF65-F5344CB8AC3E}">
        <p14:creationId xmlns:p14="http://schemas.microsoft.com/office/powerpoint/2010/main" val="2804679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1a. </a:t>
            </a:r>
            <a:r>
              <a:rPr lang="en-US" sz="1800" dirty="0">
                <a:solidFill>
                  <a:schemeClr val="tx1"/>
                </a:solidFill>
              </a:rPr>
              <a:t>Takeaways from November FOMC</a:t>
            </a:r>
            <a:endParaRPr lang="en-US" sz="1600" b="0" i="1" dirty="0">
              <a:solidFill>
                <a:srgbClr val="0070C0"/>
              </a:solidFill>
            </a:endParaRPr>
          </a:p>
        </p:txBody>
      </p:sp>
      <p:sp>
        <p:nvSpPr>
          <p:cNvPr id="6" name="Rectangle 5"/>
          <p:cNvSpPr/>
          <p:nvPr/>
        </p:nvSpPr>
        <p:spPr>
          <a:xfrm>
            <a:off x="3447085" y="1017904"/>
            <a:ext cx="831247" cy="192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pic>
        <p:nvPicPr>
          <p:cNvPr id="14" name="Picture 13"/>
          <p:cNvPicPr>
            <a:picLocks noChangeAspect="1"/>
          </p:cNvPicPr>
          <p:nvPr/>
        </p:nvPicPr>
        <p:blipFill>
          <a:blip r:embed="rId3"/>
          <a:stretch>
            <a:fillRect/>
          </a:stretch>
        </p:blipFill>
        <p:spPr>
          <a:xfrm>
            <a:off x="574700" y="4167491"/>
            <a:ext cx="8095506" cy="1272620"/>
          </a:xfrm>
          <a:prstGeom prst="rect">
            <a:avLst/>
          </a:prstGeom>
        </p:spPr>
      </p:pic>
      <p:pic>
        <p:nvPicPr>
          <p:cNvPr id="15" name="Picture 14"/>
          <p:cNvPicPr>
            <a:picLocks noChangeAspect="1"/>
          </p:cNvPicPr>
          <p:nvPr/>
        </p:nvPicPr>
        <p:blipFill>
          <a:blip r:embed="rId4"/>
          <a:stretch>
            <a:fillRect/>
          </a:stretch>
        </p:blipFill>
        <p:spPr>
          <a:xfrm>
            <a:off x="611560" y="5453803"/>
            <a:ext cx="8021786" cy="1004782"/>
          </a:xfrm>
          <a:prstGeom prst="rect">
            <a:avLst/>
          </a:prstGeom>
        </p:spPr>
      </p:pic>
      <p:pic>
        <p:nvPicPr>
          <p:cNvPr id="16" name="Picture 15"/>
          <p:cNvPicPr>
            <a:picLocks noChangeAspect="1"/>
          </p:cNvPicPr>
          <p:nvPr/>
        </p:nvPicPr>
        <p:blipFill>
          <a:blip r:embed="rId5"/>
          <a:stretch>
            <a:fillRect/>
          </a:stretch>
        </p:blipFill>
        <p:spPr>
          <a:xfrm>
            <a:off x="1966142" y="908720"/>
            <a:ext cx="5210291" cy="3249668"/>
          </a:xfrm>
          <a:prstGeom prst="rect">
            <a:avLst/>
          </a:prstGeom>
        </p:spPr>
      </p:pic>
    </p:spTree>
    <p:extLst>
      <p:ext uri="{BB962C8B-B14F-4D97-AF65-F5344CB8AC3E}">
        <p14:creationId xmlns:p14="http://schemas.microsoft.com/office/powerpoint/2010/main" val="25643315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53007" y="4820347"/>
            <a:ext cx="4481465" cy="1584632"/>
          </a:xfrm>
          <a:prstGeom prst="rect">
            <a:avLst/>
          </a:prstGeom>
          <a:solidFill>
            <a:schemeClr val="bg1"/>
          </a:solidFill>
          <a:ln>
            <a:solidFill>
              <a:schemeClr val="tx2"/>
            </a:solid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t"/>
          <a:lstStyle/>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3，Click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Select</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for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services by region</a:t>
            </a:r>
            <a:endPar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endParaRPr>
          </a:p>
        </p:txBody>
      </p:sp>
      <p:pic>
        <p:nvPicPr>
          <p:cNvPr id="10" name="Picture 9"/>
          <p:cNvPicPr>
            <a:picLocks noChangeAspect="1"/>
          </p:cNvPicPr>
          <p:nvPr/>
        </p:nvPicPr>
        <p:blipFill>
          <a:blip r:embed="rId2"/>
          <a:stretch>
            <a:fillRect/>
          </a:stretch>
        </p:blipFill>
        <p:spPr>
          <a:xfrm>
            <a:off x="942632" y="5077491"/>
            <a:ext cx="3530519" cy="1321692"/>
          </a:xfrm>
          <a:prstGeom prst="rect">
            <a:avLst/>
          </a:prstGeom>
        </p:spPr>
      </p:pic>
      <p:pic>
        <p:nvPicPr>
          <p:cNvPr id="4" name="Picture 3"/>
          <p:cNvPicPr>
            <a:picLocks noChangeAspect="1"/>
          </p:cNvPicPr>
          <p:nvPr/>
        </p:nvPicPr>
        <p:blipFill>
          <a:blip r:embed="rId3"/>
          <a:stretch>
            <a:fillRect/>
          </a:stretch>
        </p:blipFill>
        <p:spPr>
          <a:xfrm>
            <a:off x="919533" y="1489433"/>
            <a:ext cx="2877304" cy="1414410"/>
          </a:xfrm>
          <a:prstGeom prst="rect">
            <a:avLst/>
          </a:prstGeom>
        </p:spPr>
      </p:pic>
      <p:sp>
        <p:nvSpPr>
          <p:cNvPr id="2" name="Title 1"/>
          <p:cNvSpPr>
            <a:spLocks noGrp="1"/>
          </p:cNvSpPr>
          <p:nvPr>
            <p:ph type="title"/>
          </p:nvPr>
        </p:nvSpPr>
        <p:spPr/>
        <p:txBody>
          <a:bodyPr>
            <a:normAutofit/>
          </a:bodyPr>
          <a:lstStyle/>
          <a:p>
            <a:r>
              <a:rPr lang="ja-JP" altLang="en-US" sz="1960" dirty="0"/>
              <a:t>2. local service use setting</a:t>
            </a:r>
            <a:endParaRPr lang="en-SG" sz="1960" dirty="0"/>
          </a:p>
        </p:txBody>
      </p:sp>
      <p:sp>
        <p:nvSpPr>
          <p:cNvPr id="3" name="Rectangle 2"/>
          <p:cNvSpPr/>
          <p:nvPr/>
        </p:nvSpPr>
        <p:spPr>
          <a:xfrm>
            <a:off x="53007" y="1052819"/>
            <a:ext cx="4481465" cy="1875785"/>
          </a:xfrm>
          <a:prstGeom prst="rect">
            <a:avLst/>
          </a:prstGeom>
          <a:noFill/>
          <a:ln>
            <a:solidFill>
              <a:schemeClr val="tx2"/>
            </a:solid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t"/>
          <a:lstStyle/>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1、Login to </a:t>
            </a:r>
            <a:r>
              <a:rPr lang="en-US" altLang="ja-JP" sz="1248" dirty="0" err="1">
                <a:solidFill>
                  <a:srgbClr val="000000"/>
                </a:solidFill>
                <a:latin typeface="Arial Narrow" panose="020B0606020202030204" pitchFamily="34" charset="0"/>
                <a:ea typeface="游ゴシック" panose="020B0400000000000000" pitchFamily="50" charset="-128"/>
                <a:cs typeface="Arial" panose="020B0604020202020204" pitchFamily="34" charset="0"/>
              </a:rPr>
              <a:t>Mizuho Global e-Banking</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a:t>
            </a:r>
            <a:r>
              <a:rPr lang="en-US" altLang="ja-JP" sz="1248" dirty="0" err="1">
                <a:solidFill>
                  <a:srgbClr val="000000"/>
                </a:solidFill>
                <a:latin typeface="Arial Narrow" panose="020B0606020202030204" pitchFamily="34" charset="0"/>
                <a:ea typeface="游ゴシック" panose="020B0400000000000000" pitchFamily="50" charset="-128"/>
                <a:cs typeface="Arial" panose="020B0604020202020204" pitchFamily="34" charset="0"/>
              </a:rPr>
              <a:t>MGeB</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with your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Super User ID, and select Administration Menu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&gt;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Sub User Information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&gt;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Change</a:t>
            </a:r>
            <a:endParaRPr lang="en-SG" sz="1248" dirty="0">
              <a:latin typeface="Arial Narrow" panose="020B0606020202030204" pitchFamily="34" charset="0"/>
              <a:ea typeface="游ゴシック" panose="020B0400000000000000" pitchFamily="50" charset="-128"/>
              <a:cs typeface="Arial" panose="020B0604020202020204" pitchFamily="34" charset="0"/>
            </a:endParaRPr>
          </a:p>
        </p:txBody>
      </p:sp>
      <p:sp>
        <p:nvSpPr>
          <p:cNvPr id="6" name="Rectangle 5"/>
          <p:cNvSpPr/>
          <p:nvPr/>
        </p:nvSpPr>
        <p:spPr>
          <a:xfrm>
            <a:off x="53007" y="3167366"/>
            <a:ext cx="4481465" cy="1434863"/>
          </a:xfrm>
          <a:prstGeom prst="rect">
            <a:avLst/>
          </a:prstGeom>
          <a:noFill/>
          <a:ln>
            <a:solidFill>
              <a:schemeClr val="tx2"/>
            </a:solid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t"/>
          <a:lstStyle/>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2，Select the user whose settings you want to change and click "Next</a:t>
            </a:r>
            <a:endPar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endParaRPr>
          </a:p>
        </p:txBody>
      </p:sp>
      <p:sp>
        <p:nvSpPr>
          <p:cNvPr id="7" name="Rectangle 6"/>
          <p:cNvSpPr/>
          <p:nvPr/>
        </p:nvSpPr>
        <p:spPr>
          <a:xfrm>
            <a:off x="4605526" y="1258457"/>
            <a:ext cx="4481465" cy="1817448"/>
          </a:xfrm>
          <a:prstGeom prst="rect">
            <a:avLst/>
          </a:prstGeom>
          <a:noFill/>
          <a:ln>
            <a:solidFill>
              <a:schemeClr val="tx2"/>
            </a:solid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t"/>
          <a:lstStyle/>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4，Change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FX Web"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to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Yes" from the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pop-up window and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click "OK.</a:t>
            </a:r>
            <a:endParaRPr lang="en-SG" sz="1248" dirty="0">
              <a:latin typeface="Arial Narrow" panose="020B0606020202030204" pitchFamily="34" charset="0"/>
              <a:ea typeface="游ゴシック" panose="020B0400000000000000" pitchFamily="50" charset="-128"/>
              <a:cs typeface="Arial" panose="020B0604020202020204" pitchFamily="34" charset="0"/>
            </a:endParaRPr>
          </a:p>
        </p:txBody>
      </p:sp>
      <p:sp>
        <p:nvSpPr>
          <p:cNvPr id="8" name="Down Arrow 7"/>
          <p:cNvSpPr/>
          <p:nvPr/>
        </p:nvSpPr>
        <p:spPr>
          <a:xfrm>
            <a:off x="1934484" y="2954124"/>
            <a:ext cx="718510" cy="187723"/>
          </a:xfrm>
          <a:prstGeom prst="downArrow">
            <a:avLst/>
          </a:prstGeom>
          <a:solidFill>
            <a:schemeClr val="tx2"/>
          </a:solidFill>
          <a:ln w="9525">
            <a:solidFill>
              <a:schemeClr val="tx2"/>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sp>
        <p:nvSpPr>
          <p:cNvPr id="9" name="Down Arrow 8"/>
          <p:cNvSpPr/>
          <p:nvPr/>
        </p:nvSpPr>
        <p:spPr>
          <a:xfrm>
            <a:off x="6487003" y="1027825"/>
            <a:ext cx="718510" cy="187723"/>
          </a:xfrm>
          <a:prstGeom prst="downArrow">
            <a:avLst/>
          </a:prstGeom>
          <a:solidFill>
            <a:schemeClr val="tx2"/>
          </a:solidFill>
          <a:ln w="9525">
            <a:solidFill>
              <a:schemeClr val="tx2"/>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pic>
        <p:nvPicPr>
          <p:cNvPr id="12" name="Picture 11"/>
          <p:cNvPicPr>
            <a:picLocks noChangeAspect="1"/>
          </p:cNvPicPr>
          <p:nvPr/>
        </p:nvPicPr>
        <p:blipFill>
          <a:blip r:embed="rId4"/>
          <a:stretch>
            <a:fillRect/>
          </a:stretch>
        </p:blipFill>
        <p:spPr>
          <a:xfrm>
            <a:off x="182803" y="3426115"/>
            <a:ext cx="4221874" cy="1125833"/>
          </a:xfrm>
          <a:prstGeom prst="rect">
            <a:avLst/>
          </a:prstGeom>
        </p:spPr>
      </p:pic>
      <p:sp>
        <p:nvSpPr>
          <p:cNvPr id="13" name="Oval 12"/>
          <p:cNvSpPr/>
          <p:nvPr/>
        </p:nvSpPr>
        <p:spPr>
          <a:xfrm>
            <a:off x="178892" y="3656267"/>
            <a:ext cx="169752" cy="169752"/>
          </a:xfrm>
          <a:prstGeom prst="ellipse">
            <a:avLst/>
          </a:prstGeom>
          <a:noFill/>
          <a:ln w="38100">
            <a:solidFill>
              <a:srgbClr val="FF0000"/>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ndParaRPr>
          </a:p>
        </p:txBody>
      </p:sp>
      <p:sp>
        <p:nvSpPr>
          <p:cNvPr id="14" name="Rectangle 13"/>
          <p:cNvSpPr/>
          <p:nvPr/>
        </p:nvSpPr>
        <p:spPr>
          <a:xfrm>
            <a:off x="187600" y="4225924"/>
            <a:ext cx="640097" cy="196496"/>
          </a:xfrm>
          <a:prstGeom prst="rect">
            <a:avLst/>
          </a:prstGeom>
          <a:noFill/>
          <a:ln w="38100">
            <a:solidFill>
              <a:srgbClr val="FF0000"/>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ndParaRPr>
          </a:p>
        </p:txBody>
      </p:sp>
      <p:sp>
        <p:nvSpPr>
          <p:cNvPr id="16" name="Down Arrow 15"/>
          <p:cNvSpPr/>
          <p:nvPr/>
        </p:nvSpPr>
        <p:spPr>
          <a:xfrm>
            <a:off x="1934484" y="4617426"/>
            <a:ext cx="718510" cy="187723"/>
          </a:xfrm>
          <a:prstGeom prst="downArrow">
            <a:avLst/>
          </a:prstGeom>
          <a:solidFill>
            <a:schemeClr val="tx2"/>
          </a:solidFill>
          <a:ln w="9525">
            <a:solidFill>
              <a:schemeClr val="tx2"/>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cxnSp>
        <p:nvCxnSpPr>
          <p:cNvPr id="19" name="Straight Connector 18"/>
          <p:cNvCxnSpPr/>
          <p:nvPr/>
        </p:nvCxnSpPr>
        <p:spPr>
          <a:xfrm>
            <a:off x="1603467" y="2390837"/>
            <a:ext cx="33101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446148" y="6201197"/>
            <a:ext cx="27160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5"/>
          <a:stretch>
            <a:fillRect/>
          </a:stretch>
        </p:blipFill>
        <p:spPr>
          <a:xfrm>
            <a:off x="5865453" y="1489433"/>
            <a:ext cx="1961610" cy="1439171"/>
          </a:xfrm>
          <a:prstGeom prst="rect">
            <a:avLst/>
          </a:prstGeom>
        </p:spPr>
      </p:pic>
      <p:sp>
        <p:nvSpPr>
          <p:cNvPr id="23" name="Rectangle 22"/>
          <p:cNvSpPr/>
          <p:nvPr/>
        </p:nvSpPr>
        <p:spPr>
          <a:xfrm>
            <a:off x="4605526" y="3284959"/>
            <a:ext cx="4481465" cy="1068783"/>
          </a:xfrm>
          <a:prstGeom prst="rect">
            <a:avLst/>
          </a:prstGeom>
          <a:noFill/>
          <a:ln>
            <a:solidFill>
              <a:schemeClr val="tx2"/>
            </a:solid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t"/>
          <a:lstStyle/>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5，Confirm that the changes are reflected on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the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original screen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(the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screen in item 3) and click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"OK".</a:t>
            </a:r>
            <a:endParaRPr lang="en-SG" sz="1248" dirty="0">
              <a:latin typeface="Arial Narrow" panose="020B0606020202030204" pitchFamily="34" charset="0"/>
              <a:ea typeface="游ゴシック" panose="020B0400000000000000" pitchFamily="50" charset="-128"/>
              <a:cs typeface="Arial" panose="020B0604020202020204" pitchFamily="34" charset="0"/>
            </a:endParaRPr>
          </a:p>
        </p:txBody>
      </p:sp>
      <p:sp>
        <p:nvSpPr>
          <p:cNvPr id="24" name="Down Arrow 23"/>
          <p:cNvSpPr/>
          <p:nvPr/>
        </p:nvSpPr>
        <p:spPr>
          <a:xfrm>
            <a:off x="6487003" y="3086280"/>
            <a:ext cx="718510" cy="187723"/>
          </a:xfrm>
          <a:prstGeom prst="downArrow">
            <a:avLst/>
          </a:prstGeom>
          <a:solidFill>
            <a:schemeClr val="tx2"/>
          </a:solidFill>
          <a:ln w="9525">
            <a:solidFill>
              <a:schemeClr val="tx2"/>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sp>
        <p:nvSpPr>
          <p:cNvPr id="25" name="TextBox 24"/>
          <p:cNvSpPr txBox="1"/>
          <p:nvPr/>
        </p:nvSpPr>
        <p:spPr>
          <a:xfrm>
            <a:off x="4761058" y="6345341"/>
            <a:ext cx="3304762" cy="229422"/>
          </a:xfrm>
          <a:prstGeom prst="rect">
            <a:avLst/>
          </a:prstGeom>
          <a:noFill/>
        </p:spPr>
        <p:txBody>
          <a:bodyPr wrap="square" rtlCol="0">
            <a:spAutoFit/>
          </a:bodyPr>
          <a:lstStyle/>
          <a:p>
            <a:r>
              <a:rPr lang="en-US" altLang="ja-JP" sz="891" dirty="0">
                <a:latin typeface="Arial Narrow" panose="020B0606020202030204" pitchFamily="34" charset="0"/>
                <a:ea typeface="游ゴシック" panose="020B0400000000000000" pitchFamily="50" charset="-128"/>
              </a:rPr>
              <a:t>*The </a:t>
            </a:r>
            <a:r>
              <a:rPr lang="ja-JP" altLang="en-US" sz="891" dirty="0">
                <a:latin typeface="Arial Narrow" panose="020B0606020202030204" pitchFamily="34" charset="0"/>
                <a:ea typeface="游ゴシック" panose="020B0400000000000000" pitchFamily="50" charset="-128"/>
              </a:rPr>
              <a:t>attached image may differ from the actual screen display.</a:t>
            </a:r>
            <a:endParaRPr lang="en-SG" sz="891" dirty="0">
              <a:latin typeface="Arial Narrow" panose="020B0606020202030204" pitchFamily="34" charset="0"/>
              <a:ea typeface="游ゴシック" panose="020B0400000000000000" pitchFamily="50" charset="-128"/>
            </a:endParaRPr>
          </a:p>
        </p:txBody>
      </p:sp>
      <p:pic>
        <p:nvPicPr>
          <p:cNvPr id="26" name="Picture 25"/>
          <p:cNvPicPr>
            <a:picLocks noChangeAspect="1"/>
          </p:cNvPicPr>
          <p:nvPr/>
        </p:nvPicPr>
        <p:blipFill>
          <a:blip r:embed="rId6"/>
          <a:stretch>
            <a:fillRect/>
          </a:stretch>
        </p:blipFill>
        <p:spPr>
          <a:xfrm>
            <a:off x="5250362" y="3700104"/>
            <a:ext cx="3191792" cy="653638"/>
          </a:xfrm>
          <a:prstGeom prst="rect">
            <a:avLst/>
          </a:prstGeom>
        </p:spPr>
      </p:pic>
      <p:sp>
        <p:nvSpPr>
          <p:cNvPr id="27" name="Rectangle 26"/>
          <p:cNvSpPr/>
          <p:nvPr/>
        </p:nvSpPr>
        <p:spPr>
          <a:xfrm>
            <a:off x="5495986" y="3895196"/>
            <a:ext cx="556091" cy="319901"/>
          </a:xfrm>
          <a:prstGeom prst="rect">
            <a:avLst/>
          </a:prstGeom>
          <a:noFill/>
          <a:ln w="38100">
            <a:solidFill>
              <a:srgbClr val="FF0000"/>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ndParaRPr>
          </a:p>
        </p:txBody>
      </p:sp>
      <p:sp>
        <p:nvSpPr>
          <p:cNvPr id="28" name="Rectangle 27"/>
          <p:cNvSpPr/>
          <p:nvPr/>
        </p:nvSpPr>
        <p:spPr>
          <a:xfrm>
            <a:off x="4605526" y="4703904"/>
            <a:ext cx="4481465" cy="1540865"/>
          </a:xfrm>
          <a:prstGeom prst="rect">
            <a:avLst/>
          </a:prstGeom>
          <a:noFill/>
          <a:ln>
            <a:solidFill>
              <a:schemeClr val="tx2"/>
            </a:solid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t"/>
          <a:lstStyle/>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6，Configuration change is completed.</a:t>
            </a:r>
            <a:endParaRPr lang="en-SG" sz="1248" dirty="0">
              <a:latin typeface="Arial Narrow" panose="020B0606020202030204" pitchFamily="34" charset="0"/>
              <a:ea typeface="游ゴシック" panose="020B0400000000000000" pitchFamily="50" charset="-128"/>
              <a:cs typeface="Arial" panose="020B0604020202020204" pitchFamily="34" charset="0"/>
            </a:endParaRPr>
          </a:p>
        </p:txBody>
      </p:sp>
      <p:sp>
        <p:nvSpPr>
          <p:cNvPr id="29" name="Down Arrow 28"/>
          <p:cNvSpPr/>
          <p:nvPr/>
        </p:nvSpPr>
        <p:spPr>
          <a:xfrm>
            <a:off x="6487003" y="4505226"/>
            <a:ext cx="718510" cy="187723"/>
          </a:xfrm>
          <a:prstGeom prst="downArrow">
            <a:avLst/>
          </a:prstGeom>
          <a:solidFill>
            <a:schemeClr val="tx2"/>
          </a:solidFill>
          <a:ln w="9525">
            <a:solidFill>
              <a:schemeClr val="tx2"/>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sp>
        <p:nvSpPr>
          <p:cNvPr id="31" name="Rectangle 30"/>
          <p:cNvSpPr/>
          <p:nvPr/>
        </p:nvSpPr>
        <p:spPr>
          <a:xfrm>
            <a:off x="940732" y="5737797"/>
            <a:ext cx="2856105" cy="661385"/>
          </a:xfrm>
          <a:prstGeom prst="rect">
            <a:avLst/>
          </a:prstGeom>
          <a:noFill/>
          <a:ln w="38100">
            <a:solidFill>
              <a:srgbClr val="FF0000"/>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ndParaRPr>
          </a:p>
        </p:txBody>
      </p:sp>
      <p:pic>
        <p:nvPicPr>
          <p:cNvPr id="11" name="Picture 10"/>
          <p:cNvPicPr>
            <a:picLocks noChangeAspect="1"/>
          </p:cNvPicPr>
          <p:nvPr/>
        </p:nvPicPr>
        <p:blipFill>
          <a:blip r:embed="rId7"/>
          <a:stretch>
            <a:fillRect/>
          </a:stretch>
        </p:blipFill>
        <p:spPr>
          <a:xfrm>
            <a:off x="5362776" y="4945089"/>
            <a:ext cx="2658324" cy="1264995"/>
          </a:xfrm>
          <a:prstGeom prst="rect">
            <a:avLst/>
          </a:prstGeom>
        </p:spPr>
      </p:pic>
    </p:spTree>
    <p:extLst>
      <p:ext uri="{BB962C8B-B14F-4D97-AF65-F5344CB8AC3E}">
        <p14:creationId xmlns:p14="http://schemas.microsoft.com/office/powerpoint/2010/main" val="31698631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53007" y="4820347"/>
            <a:ext cx="4481465" cy="1584632"/>
          </a:xfrm>
          <a:prstGeom prst="rect">
            <a:avLst/>
          </a:prstGeom>
          <a:solidFill>
            <a:schemeClr val="bg1"/>
          </a:solidFill>
          <a:ln>
            <a:solidFill>
              <a:schemeClr val="tx2"/>
            </a:solid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t"/>
          <a:lstStyle/>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3，</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Click Next (Important: Do not remove the tick beside the User ID)</a:t>
            </a:r>
            <a:endPar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endParaRPr>
          </a:p>
        </p:txBody>
      </p:sp>
      <p:sp>
        <p:nvSpPr>
          <p:cNvPr id="2" name="Title 1"/>
          <p:cNvSpPr>
            <a:spLocks noGrp="1"/>
          </p:cNvSpPr>
          <p:nvPr>
            <p:ph type="title"/>
          </p:nvPr>
        </p:nvSpPr>
        <p:spPr>
          <a:xfrm>
            <a:off x="350533" y="299731"/>
            <a:ext cx="8500990" cy="479798"/>
          </a:xfrm>
        </p:spPr>
        <p:txBody>
          <a:bodyPr>
            <a:normAutofit/>
          </a:bodyPr>
          <a:lstStyle/>
          <a:p>
            <a:r>
              <a:rPr lang="ja-JP" altLang="en-US" sz="1960" dirty="0"/>
              <a:t>2. local service use setting</a:t>
            </a:r>
            <a:endParaRPr lang="en-SG" sz="1960" dirty="0"/>
          </a:p>
        </p:txBody>
      </p:sp>
      <p:sp>
        <p:nvSpPr>
          <p:cNvPr id="3" name="Rectangle 2"/>
          <p:cNvSpPr/>
          <p:nvPr/>
        </p:nvSpPr>
        <p:spPr>
          <a:xfrm>
            <a:off x="53007" y="1052819"/>
            <a:ext cx="4481465" cy="1875785"/>
          </a:xfrm>
          <a:prstGeom prst="rect">
            <a:avLst/>
          </a:prstGeom>
          <a:noFill/>
          <a:ln>
            <a:solidFill>
              <a:schemeClr val="tx2"/>
            </a:solid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t"/>
          <a:lstStyle/>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1</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Login to </a:t>
            </a:r>
            <a:r>
              <a:rPr lang="en-US" altLang="ja-JP" sz="1248" dirty="0" err="1">
                <a:solidFill>
                  <a:srgbClr val="000000"/>
                </a:solidFill>
                <a:latin typeface="Arial Narrow" panose="020B0606020202030204" pitchFamily="34" charset="0"/>
                <a:ea typeface="游ゴシック" panose="020B0400000000000000" pitchFamily="50" charset="-128"/>
                <a:cs typeface="Arial" panose="020B0604020202020204" pitchFamily="34" charset="0"/>
              </a:rPr>
              <a:t>Mizuho Global e-Banking</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a:t>
            </a:r>
            <a:r>
              <a:rPr lang="en-US" altLang="ja-JP" sz="1248" dirty="0" err="1">
                <a:solidFill>
                  <a:srgbClr val="000000"/>
                </a:solidFill>
                <a:latin typeface="Arial Narrow" panose="020B0606020202030204" pitchFamily="34" charset="0"/>
                <a:ea typeface="游ゴシック" panose="020B0400000000000000" pitchFamily="50" charset="-128"/>
                <a:cs typeface="Arial" panose="020B0604020202020204" pitchFamily="34" charset="0"/>
              </a:rPr>
              <a:t>MGeB</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with your </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Super User ID, and select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Management</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Menu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&gt; Group</a:t>
            </a:r>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 Information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&gt; Modify</a:t>
            </a:r>
            <a:endParaRPr lang="en-SG" sz="1248" dirty="0">
              <a:latin typeface="Arial Narrow" panose="020B0606020202030204" pitchFamily="34" charset="0"/>
              <a:ea typeface="游ゴシック" panose="020B0400000000000000" pitchFamily="50" charset="-128"/>
              <a:cs typeface="Arial" panose="020B0604020202020204" pitchFamily="34" charset="0"/>
            </a:endParaRPr>
          </a:p>
        </p:txBody>
      </p:sp>
      <p:sp>
        <p:nvSpPr>
          <p:cNvPr id="6" name="Rectangle 5"/>
          <p:cNvSpPr/>
          <p:nvPr/>
        </p:nvSpPr>
        <p:spPr>
          <a:xfrm>
            <a:off x="53007" y="3167366"/>
            <a:ext cx="4481465" cy="1434863"/>
          </a:xfrm>
          <a:prstGeom prst="rect">
            <a:avLst/>
          </a:prstGeom>
          <a:noFill/>
          <a:ln>
            <a:solidFill>
              <a:schemeClr val="tx2"/>
            </a:solid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t"/>
          <a:lstStyle/>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2，Select </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Approver Group and Click Continue</a:t>
            </a:r>
          </a:p>
        </p:txBody>
      </p:sp>
      <p:sp>
        <p:nvSpPr>
          <p:cNvPr id="7" name="Rectangle 6"/>
          <p:cNvSpPr/>
          <p:nvPr/>
        </p:nvSpPr>
        <p:spPr>
          <a:xfrm>
            <a:off x="4605526" y="1263271"/>
            <a:ext cx="4481465" cy="5141707"/>
          </a:xfrm>
          <a:prstGeom prst="rect">
            <a:avLst/>
          </a:prstGeom>
          <a:noFill/>
          <a:ln>
            <a:solidFill>
              <a:schemeClr val="tx2"/>
            </a:solidFill>
            <a:headEnd type="none"/>
            <a:tailEnd type="triangle" w="sm" len="lg"/>
          </a:ln>
        </p:spPr>
        <p:style>
          <a:lnRef idx="2">
            <a:schemeClr val="accent1"/>
          </a:lnRef>
          <a:fillRef idx="1">
            <a:schemeClr val="lt1"/>
          </a:fillRef>
          <a:effectRef idx="0">
            <a:schemeClr val="accent1"/>
          </a:effectRef>
          <a:fontRef idx="minor">
            <a:schemeClr val="dk1"/>
          </a:fontRef>
        </p:style>
        <p:txBody>
          <a:bodyPr rtlCol="0" anchor="t"/>
          <a:lstStyle/>
          <a:p>
            <a:r>
              <a:rPr lang="ja-JP" altLang="en-US"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4，</a:t>
            </a:r>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Click “Yes” for FX Web (online FX transaction service)</a:t>
            </a:r>
          </a:p>
          <a:p>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Click OK</a:t>
            </a:r>
          </a:p>
          <a:p>
            <a:r>
              <a:rPr lang="en-US" altLang="ja-JP" sz="1248" dirty="0">
                <a:solidFill>
                  <a:srgbClr val="000000"/>
                </a:solidFill>
                <a:latin typeface="Arial Narrow" panose="020B0606020202030204" pitchFamily="34" charset="0"/>
                <a:ea typeface="游ゴシック" panose="020B0400000000000000" pitchFamily="50" charset="-128"/>
                <a:cs typeface="Arial" panose="020B0604020202020204" pitchFamily="34" charset="0"/>
              </a:rPr>
              <a:t>Message “Ready to execute”, click OK (Ensure you see a message “Data is modified”</a:t>
            </a:r>
            <a:endParaRPr lang="en-SG" sz="1248" dirty="0">
              <a:latin typeface="Arial Narrow" panose="020B0606020202030204" pitchFamily="34" charset="0"/>
              <a:ea typeface="游ゴシック" panose="020B0400000000000000" pitchFamily="50" charset="-128"/>
              <a:cs typeface="Arial" panose="020B0604020202020204" pitchFamily="34" charset="0"/>
            </a:endParaRPr>
          </a:p>
        </p:txBody>
      </p:sp>
      <p:sp>
        <p:nvSpPr>
          <p:cNvPr id="8" name="Down Arrow 7"/>
          <p:cNvSpPr/>
          <p:nvPr/>
        </p:nvSpPr>
        <p:spPr>
          <a:xfrm>
            <a:off x="1934484" y="2954124"/>
            <a:ext cx="718510" cy="187723"/>
          </a:xfrm>
          <a:prstGeom prst="downArrow">
            <a:avLst/>
          </a:prstGeom>
          <a:solidFill>
            <a:schemeClr val="tx2"/>
          </a:solidFill>
          <a:ln w="9525">
            <a:solidFill>
              <a:schemeClr val="tx2"/>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sp>
        <p:nvSpPr>
          <p:cNvPr id="9" name="Down Arrow 8"/>
          <p:cNvSpPr/>
          <p:nvPr/>
        </p:nvSpPr>
        <p:spPr>
          <a:xfrm>
            <a:off x="6487003" y="1027825"/>
            <a:ext cx="718510" cy="187723"/>
          </a:xfrm>
          <a:prstGeom prst="downArrow">
            <a:avLst/>
          </a:prstGeom>
          <a:solidFill>
            <a:schemeClr val="tx2"/>
          </a:solidFill>
          <a:ln w="9525">
            <a:solidFill>
              <a:schemeClr val="tx2"/>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sp>
        <p:nvSpPr>
          <p:cNvPr id="16" name="Down Arrow 15"/>
          <p:cNvSpPr/>
          <p:nvPr/>
        </p:nvSpPr>
        <p:spPr>
          <a:xfrm>
            <a:off x="1934484" y="4617426"/>
            <a:ext cx="718510" cy="187723"/>
          </a:xfrm>
          <a:prstGeom prst="downArrow">
            <a:avLst/>
          </a:prstGeom>
          <a:solidFill>
            <a:schemeClr val="tx2"/>
          </a:solidFill>
          <a:ln w="9525">
            <a:solidFill>
              <a:schemeClr val="tx2"/>
            </a:solidFill>
            <a:headEnd type="none"/>
            <a:tailEnd type="triangle" w="sm" len="lg"/>
          </a:ln>
        </p:spPr>
        <p:style>
          <a:lnRef idx="2">
            <a:schemeClr val="accent4"/>
          </a:lnRef>
          <a:fillRef idx="1">
            <a:schemeClr val="lt1"/>
          </a:fillRef>
          <a:effectRef idx="0">
            <a:schemeClr val="accent4"/>
          </a:effectRef>
          <a:fontRef idx="minor">
            <a:schemeClr val="dk1"/>
          </a:fontRef>
        </p:style>
        <p:txBody>
          <a:bodyPr rtlCol="0" anchor="ctr"/>
          <a:lstStyle/>
          <a:p>
            <a:pPr algn="ctr"/>
            <a:endParaRPr lang="en-SG" sz="891" dirty="0">
              <a:solidFill>
                <a:schemeClr val="tx1"/>
              </a:solidFill>
              <a:latin typeface="Arial Narrow" panose="020B0606020202030204" pitchFamily="34" charset="0"/>
              <a:ea typeface="游ゴシック" panose="020B0400000000000000" pitchFamily="50" charset="-128"/>
            </a:endParaRPr>
          </a:p>
        </p:txBody>
      </p:sp>
      <p:sp>
        <p:nvSpPr>
          <p:cNvPr id="25" name="TextBox 24"/>
          <p:cNvSpPr txBox="1"/>
          <p:nvPr/>
        </p:nvSpPr>
        <p:spPr>
          <a:xfrm>
            <a:off x="4761058" y="6345341"/>
            <a:ext cx="3304762" cy="229422"/>
          </a:xfrm>
          <a:prstGeom prst="rect">
            <a:avLst/>
          </a:prstGeom>
          <a:noFill/>
        </p:spPr>
        <p:txBody>
          <a:bodyPr wrap="square" rtlCol="0">
            <a:spAutoFit/>
          </a:bodyPr>
          <a:lstStyle/>
          <a:p>
            <a:r>
              <a:rPr lang="en-US" altLang="ja-JP" sz="891" dirty="0">
                <a:latin typeface="Arial Narrow" panose="020B0606020202030204" pitchFamily="34" charset="0"/>
                <a:ea typeface="游ゴシック" panose="020B0400000000000000" pitchFamily="50" charset="-128"/>
              </a:rPr>
              <a:t>*The </a:t>
            </a:r>
            <a:r>
              <a:rPr lang="ja-JP" altLang="en-US" sz="891" dirty="0">
                <a:latin typeface="Arial Narrow" panose="020B0606020202030204" pitchFamily="34" charset="0"/>
                <a:ea typeface="游ゴシック" panose="020B0400000000000000" pitchFamily="50" charset="-128"/>
              </a:rPr>
              <a:t>attached image may differ from the actual screen display.</a:t>
            </a:r>
            <a:endParaRPr lang="en-SG" sz="891" dirty="0">
              <a:latin typeface="Arial Narrow" panose="020B0606020202030204" pitchFamily="34" charset="0"/>
              <a:ea typeface="游ゴシック" panose="020B0400000000000000" pitchFamily="50" charset="-128"/>
            </a:endParaRPr>
          </a:p>
        </p:txBody>
      </p:sp>
      <p:pic>
        <p:nvPicPr>
          <p:cNvPr id="5" name="Picture 4"/>
          <p:cNvPicPr>
            <a:picLocks noChangeAspect="1"/>
          </p:cNvPicPr>
          <p:nvPr/>
        </p:nvPicPr>
        <p:blipFill>
          <a:blip r:embed="rId2"/>
          <a:stretch>
            <a:fillRect/>
          </a:stretch>
        </p:blipFill>
        <p:spPr>
          <a:xfrm>
            <a:off x="549586" y="1485885"/>
            <a:ext cx="3307435" cy="1417958"/>
          </a:xfrm>
          <a:prstGeom prst="rect">
            <a:avLst/>
          </a:prstGeom>
        </p:spPr>
      </p:pic>
      <p:pic>
        <p:nvPicPr>
          <p:cNvPr id="18" name="Picture 17"/>
          <p:cNvPicPr>
            <a:picLocks noChangeAspect="1"/>
          </p:cNvPicPr>
          <p:nvPr/>
        </p:nvPicPr>
        <p:blipFill>
          <a:blip r:embed="rId3"/>
          <a:stretch>
            <a:fillRect/>
          </a:stretch>
        </p:blipFill>
        <p:spPr>
          <a:xfrm>
            <a:off x="257748" y="3392005"/>
            <a:ext cx="4132260" cy="1159140"/>
          </a:xfrm>
          <a:prstGeom prst="rect">
            <a:avLst/>
          </a:prstGeom>
        </p:spPr>
      </p:pic>
      <p:pic>
        <p:nvPicPr>
          <p:cNvPr id="21" name="Picture 20"/>
          <p:cNvPicPr>
            <a:picLocks noChangeAspect="1"/>
          </p:cNvPicPr>
          <p:nvPr/>
        </p:nvPicPr>
        <p:blipFill>
          <a:blip r:embed="rId4"/>
          <a:stretch>
            <a:fillRect/>
          </a:stretch>
        </p:blipFill>
        <p:spPr>
          <a:xfrm>
            <a:off x="748296" y="5023267"/>
            <a:ext cx="2946870" cy="1322073"/>
          </a:xfrm>
          <a:prstGeom prst="rect">
            <a:avLst/>
          </a:prstGeom>
        </p:spPr>
      </p:pic>
      <p:pic>
        <p:nvPicPr>
          <p:cNvPr id="35" name="Picture 34"/>
          <p:cNvPicPr>
            <a:picLocks noChangeAspect="1"/>
          </p:cNvPicPr>
          <p:nvPr/>
        </p:nvPicPr>
        <p:blipFill>
          <a:blip r:embed="rId5"/>
          <a:stretch>
            <a:fillRect/>
          </a:stretch>
        </p:blipFill>
        <p:spPr>
          <a:xfrm>
            <a:off x="5490156" y="4252902"/>
            <a:ext cx="2575664" cy="2152076"/>
          </a:xfrm>
          <a:prstGeom prst="rect">
            <a:avLst/>
          </a:prstGeom>
        </p:spPr>
      </p:pic>
      <p:pic>
        <p:nvPicPr>
          <p:cNvPr id="36" name="Picture 35"/>
          <p:cNvPicPr>
            <a:picLocks noChangeAspect="1"/>
          </p:cNvPicPr>
          <p:nvPr/>
        </p:nvPicPr>
        <p:blipFill>
          <a:blip r:embed="rId6"/>
          <a:stretch>
            <a:fillRect/>
          </a:stretch>
        </p:blipFill>
        <p:spPr>
          <a:xfrm>
            <a:off x="5493462" y="2012431"/>
            <a:ext cx="2205679" cy="2071108"/>
          </a:xfrm>
          <a:prstGeom prst="rect">
            <a:avLst/>
          </a:prstGeom>
        </p:spPr>
      </p:pic>
      <p:sp>
        <p:nvSpPr>
          <p:cNvPr id="17" name="Title 1"/>
          <p:cNvSpPr txBox="1">
            <a:spLocks/>
          </p:cNvSpPr>
          <p:nvPr/>
        </p:nvSpPr>
        <p:spPr>
          <a:xfrm>
            <a:off x="287489" y="-73634"/>
            <a:ext cx="8500990" cy="522091"/>
          </a:xfrm>
          <a:prstGeom prst="rect">
            <a:avLst/>
          </a:prstGeom>
        </p:spPr>
        <p:txBody>
          <a:bodyPr vert="horz" lIns="0" tIns="81481" rIns="0" bIns="81481" rtlCol="0" anchor="b" anchorCtr="0">
            <a:normAutofit/>
          </a:bodyPr>
          <a:lstStyle>
            <a:lvl1pPr marL="0" algn="l" defTabSz="457200" rtl="0" eaLnBrk="1" latinLnBrk="0" hangingPunct="1">
              <a:lnSpc>
                <a:spcPct val="100000"/>
              </a:lnSpc>
              <a:spcBef>
                <a:spcPct val="0"/>
              </a:spcBef>
              <a:buNone/>
              <a:defRPr kumimoji="1" lang="en-US" sz="1760" b="1" kern="1200" baseline="0">
                <a:solidFill>
                  <a:schemeClr val="tx2"/>
                </a:solidFill>
                <a:latin typeface="Arial Narrow" panose="020B0606020202030204" pitchFamily="34" charset="0"/>
                <a:ea typeface="Yu Gothic" panose="020B0400000000000000" pitchFamily="34" charset="-128"/>
                <a:cs typeface="+mj-cs"/>
              </a:defRPr>
            </a:lvl1pPr>
          </a:lstStyle>
          <a:p>
            <a:r>
              <a:rPr lang="en-US" altLang="ja-JP" sz="1960" dirty="0">
                <a:solidFill>
                  <a:schemeClr val="accent1">
                    <a:lumMod val="75000"/>
                  </a:schemeClr>
                </a:solidFill>
              </a:rPr>
              <a:t>(For group workflow setting customer) </a:t>
            </a:r>
            <a:endParaRPr lang="en-US" sz="1960" dirty="0">
              <a:solidFill>
                <a:schemeClr val="accent1">
                  <a:lumMod val="75000"/>
                </a:schemeClr>
              </a:solidFill>
            </a:endParaRPr>
          </a:p>
        </p:txBody>
      </p:sp>
    </p:spTree>
    <p:extLst>
      <p:ext uri="{BB962C8B-B14F-4D97-AF65-F5344CB8AC3E}">
        <p14:creationId xmlns:p14="http://schemas.microsoft.com/office/powerpoint/2010/main" val="33871184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960" dirty="0">
                <a:solidFill>
                  <a:srgbClr val="140078"/>
                </a:solidFill>
              </a:rPr>
              <a:t>Disclaimer</a:t>
            </a:r>
          </a:p>
        </p:txBody>
      </p:sp>
      <p:sp>
        <p:nvSpPr>
          <p:cNvPr id="3" name="Content Placeholder 2"/>
          <p:cNvSpPr txBox="1">
            <a:spLocks/>
          </p:cNvSpPr>
          <p:nvPr/>
        </p:nvSpPr>
        <p:spPr>
          <a:xfrm>
            <a:off x="377872" y="1118977"/>
            <a:ext cx="8236670" cy="4649207"/>
          </a:xfrm>
          <a:prstGeom prst="rect">
            <a:avLst/>
          </a:prstGeom>
        </p:spPr>
        <p:txBody>
          <a:bodyPr>
            <a:normAutofit/>
          </a:bodyPr>
          <a:lstStyle>
            <a:lvl1pPr marL="230400" marR="0" indent="-230400" algn="l" defTabSz="483306" rtl="0" eaLnBrk="1" fontAlgn="auto" latinLnBrk="0" hangingPunct="1">
              <a:lnSpc>
                <a:spcPct val="110000"/>
              </a:lnSpc>
              <a:spcBef>
                <a:spcPts val="900"/>
              </a:spcBef>
              <a:spcAft>
                <a:spcPts val="0"/>
              </a:spcAft>
              <a:buClrTx/>
              <a:buSzPct val="90000"/>
              <a:buFont typeface="Wingdings 2" panose="05020102010507070707" pitchFamily="18" charset="2"/>
              <a:buChar char=""/>
              <a:tabLst/>
              <a:defRPr kumimoji="1" lang="en-US" sz="1400" b="0" kern="1200" baseline="0" dirty="0" smtClean="0">
                <a:solidFill>
                  <a:schemeClr val="tx1"/>
                </a:solidFill>
                <a:latin typeface="+mn-lt"/>
                <a:ea typeface="ＭＳ Ｐゴシック" panose="020B0600070205080204" pitchFamily="50" charset="-128"/>
                <a:cs typeface="+mn-cs"/>
              </a:defRPr>
            </a:lvl1pPr>
            <a:lvl2pPr marL="457200" marR="0" indent="-230400" algn="l" defTabSz="483306" rtl="0" eaLnBrk="1" fontAlgn="auto" latinLnBrk="0" hangingPunct="1">
              <a:lnSpc>
                <a:spcPct val="110000"/>
              </a:lnSpc>
              <a:spcBef>
                <a:spcPts val="300"/>
              </a:spcBef>
              <a:spcAft>
                <a:spcPts val="0"/>
              </a:spcAft>
              <a:buClrTx/>
              <a:buSzPct val="90000"/>
              <a:buFont typeface="Wingdings 2" panose="05020102010507070707" pitchFamily="18" charset="2"/>
              <a:buChar char=""/>
              <a:tabLst/>
              <a:defRPr kumimoji="1" lang="en-US" sz="1400" kern="1200" baseline="0">
                <a:solidFill>
                  <a:schemeClr val="tx1"/>
                </a:solidFill>
                <a:latin typeface="+mn-lt"/>
                <a:ea typeface="Yu Gothic" panose="020B0400000000000000" pitchFamily="34" charset="-128"/>
                <a:cs typeface="+mn-cs"/>
              </a:defRPr>
            </a:lvl2pPr>
            <a:lvl3pPr marL="684000" marR="0" indent="-230400" algn="l" defTabSz="483306" rtl="0" eaLnBrk="1" fontAlgn="auto" latinLnBrk="0" hangingPunct="1">
              <a:lnSpc>
                <a:spcPct val="110000"/>
              </a:lnSpc>
              <a:spcBef>
                <a:spcPts val="300"/>
              </a:spcBef>
              <a:spcAft>
                <a:spcPts val="0"/>
              </a:spcAft>
              <a:buClrTx/>
              <a:buSzTx/>
              <a:buFont typeface="Wingdings 2" panose="05020102010507070707" pitchFamily="18" charset="2"/>
              <a:buChar char=""/>
              <a:tabLst/>
              <a:defRPr kumimoji="1" lang="en-US" sz="1200" kern="1200" baseline="0">
                <a:solidFill>
                  <a:schemeClr val="tx1"/>
                </a:solidFill>
                <a:latin typeface="+mn-lt"/>
                <a:ea typeface="Yu Gothic" panose="020B0400000000000000" pitchFamily="34" charset="-128"/>
                <a:cs typeface="+mn-cs"/>
              </a:defRPr>
            </a:lvl3pPr>
            <a:lvl4pPr marL="914400" marR="0" indent="-230400" algn="l" defTabSz="483306" rtl="0" eaLnBrk="1" fontAlgn="auto" latinLnBrk="0" hangingPunct="1">
              <a:lnSpc>
                <a:spcPct val="110000"/>
              </a:lnSpc>
              <a:spcBef>
                <a:spcPts val="300"/>
              </a:spcBef>
              <a:spcAft>
                <a:spcPts val="0"/>
              </a:spcAft>
              <a:buClrTx/>
              <a:buSzPct val="110000"/>
              <a:buFont typeface="Arial" panose="020B0604020202020204" pitchFamily="34" charset="0"/>
              <a:buChar char="○"/>
              <a:tabLst/>
              <a:defRPr kumimoji="1" lang="en-US" sz="1200" kern="1200" baseline="0">
                <a:solidFill>
                  <a:schemeClr val="tx1"/>
                </a:solidFill>
                <a:latin typeface="+mn-lt"/>
                <a:ea typeface="Yu Gothic" panose="020B0400000000000000" pitchFamily="34" charset="-128"/>
                <a:cs typeface="+mn-cs"/>
              </a:defRPr>
            </a:lvl4pPr>
            <a:lvl5pPr marL="1144800" marR="0" indent="-230400" algn="l" defTabSz="483306" rtl="0" eaLnBrk="1" fontAlgn="auto" latinLnBrk="0" hangingPunct="1">
              <a:lnSpc>
                <a:spcPct val="110000"/>
              </a:lnSpc>
              <a:spcBef>
                <a:spcPts val="300"/>
              </a:spcBef>
              <a:spcAft>
                <a:spcPts val="0"/>
              </a:spcAft>
              <a:buClrTx/>
              <a:buSzTx/>
              <a:buFont typeface="Arial" panose="020B0604020202020204" pitchFamily="34" charset="0"/>
              <a:buChar char="□"/>
              <a:tabLst/>
              <a:defRPr kumimoji="1" lang="en-US" sz="1200" kern="1200" baseline="0">
                <a:solidFill>
                  <a:schemeClr val="tx1"/>
                </a:solidFill>
                <a:latin typeface="+mn-lt"/>
                <a:ea typeface="Yu Gothic" panose="020B0400000000000000" pitchFamily="34" charset="-128"/>
                <a:cs typeface="+mn-cs"/>
              </a:defRPr>
            </a:lvl5pPr>
            <a:lvl6pPr marL="2658184" indent="-241653" algn="l" defTabSz="483306" rtl="0" eaLnBrk="1" latinLnBrk="0" hangingPunct="1">
              <a:spcBef>
                <a:spcPct val="20000"/>
              </a:spcBef>
              <a:buFont typeface="Arial"/>
              <a:buChar char="•"/>
              <a:defRPr kumimoji="1" sz="2100" kern="1200">
                <a:solidFill>
                  <a:schemeClr val="tx1"/>
                </a:solidFill>
                <a:latin typeface="+mn-lt"/>
                <a:ea typeface="+mn-ea"/>
                <a:cs typeface="+mn-cs"/>
              </a:defRPr>
            </a:lvl6pPr>
            <a:lvl7pPr marL="3141490" indent="-241653" algn="l" defTabSz="483306" rtl="0" eaLnBrk="1" latinLnBrk="0" hangingPunct="1">
              <a:spcBef>
                <a:spcPct val="20000"/>
              </a:spcBef>
              <a:buFont typeface="Arial"/>
              <a:buChar char="•"/>
              <a:defRPr kumimoji="1" sz="2100" kern="1200">
                <a:solidFill>
                  <a:schemeClr val="tx1"/>
                </a:solidFill>
                <a:latin typeface="+mn-lt"/>
                <a:ea typeface="+mn-ea"/>
                <a:cs typeface="+mn-cs"/>
              </a:defRPr>
            </a:lvl7pPr>
            <a:lvl8pPr marL="3624796" indent="-241653" algn="l" defTabSz="483306" rtl="0" eaLnBrk="1" latinLnBrk="0" hangingPunct="1">
              <a:spcBef>
                <a:spcPct val="20000"/>
              </a:spcBef>
              <a:buFont typeface="Arial"/>
              <a:buChar char="•"/>
              <a:defRPr kumimoji="1" sz="2100" kern="1200">
                <a:solidFill>
                  <a:schemeClr val="tx1"/>
                </a:solidFill>
                <a:latin typeface="+mn-lt"/>
                <a:ea typeface="+mn-ea"/>
                <a:cs typeface="+mn-cs"/>
              </a:defRPr>
            </a:lvl8pPr>
            <a:lvl9pPr marL="4108102" indent="-241653" algn="l" defTabSz="483306" rtl="0" eaLnBrk="1" latinLnBrk="0" hangingPunct="1">
              <a:spcBef>
                <a:spcPct val="20000"/>
              </a:spcBef>
              <a:buFont typeface="Arial"/>
              <a:buChar char="•"/>
              <a:defRPr kumimoji="1" sz="2100" kern="1200">
                <a:solidFill>
                  <a:schemeClr val="tx1"/>
                </a:solidFill>
                <a:latin typeface="+mn-lt"/>
                <a:ea typeface="+mn-ea"/>
                <a:cs typeface="+mn-cs"/>
              </a:defRPr>
            </a:lvl9pPr>
          </a:lstStyle>
          <a:p>
            <a:pPr marL="205309" indent="-205309" defTabSz="430674">
              <a:spcBef>
                <a:spcPts val="802"/>
              </a:spcBef>
              <a:defRPr/>
            </a:pPr>
            <a:r>
              <a:rPr lang="en-US" sz="1248" dirty="0">
                <a:solidFill>
                  <a:prstClr val="black"/>
                </a:solidFill>
                <a:latin typeface="Arial Narrow" panose="020B0606020202030204" pitchFamily="34" charset="0"/>
                <a:cs typeface="Arial"/>
              </a:rPr>
              <a:t>This Presentation is for general information only and is not intended to constitute any investment, legal, accounting, taxation or other advice of any kind from Mizuho Bank, Ltd. or any of its affiliates (individually or together, as the context may require or admit, “</a:t>
            </a:r>
            <a:r>
              <a:rPr lang="en-US" sz="1248" b="1" dirty="0">
                <a:solidFill>
                  <a:prstClr val="black"/>
                </a:solidFill>
                <a:latin typeface="Arial Narrow" panose="020B0606020202030204" pitchFamily="34" charset="0"/>
                <a:cs typeface="Arial"/>
              </a:rPr>
              <a:t>Mizuho</a:t>
            </a:r>
            <a:r>
              <a:rPr lang="en-US" sz="1248" dirty="0">
                <a:solidFill>
                  <a:prstClr val="black"/>
                </a:solidFill>
                <a:latin typeface="Arial Narrow" panose="020B0606020202030204" pitchFamily="34" charset="0"/>
                <a:cs typeface="Arial"/>
              </a:rPr>
              <a:t>”).</a:t>
            </a:r>
          </a:p>
          <a:p>
            <a:pPr marL="0" indent="0" defTabSz="430674">
              <a:spcBef>
                <a:spcPts val="802"/>
              </a:spcBef>
              <a:buNone/>
              <a:defRPr/>
            </a:pPr>
            <a:r>
              <a:rPr lang="en-US" sz="1248" dirty="0">
                <a:solidFill>
                  <a:prstClr val="black"/>
                </a:solidFill>
                <a:latin typeface="Arial Narrow" panose="020B0606020202030204" pitchFamily="34" charset="0"/>
                <a:cs typeface="Arial"/>
              </a:rPr>
              <a:t> </a:t>
            </a:r>
          </a:p>
          <a:p>
            <a:pPr marL="205309" indent="-205309" defTabSz="430674">
              <a:spcBef>
                <a:spcPts val="802"/>
              </a:spcBef>
              <a:defRPr/>
            </a:pPr>
            <a:r>
              <a:rPr lang="en-US" sz="1248" dirty="0">
                <a:solidFill>
                  <a:prstClr val="black"/>
                </a:solidFill>
                <a:latin typeface="Arial Narrow" panose="020B0606020202030204" pitchFamily="34" charset="0"/>
                <a:cs typeface="Arial"/>
              </a:rPr>
              <a:t>While every care has been taken in preparing this Presentation, no representation, warranty or other assurance of any kind is made with respect to the accuracy, completeness or suitability of any information in the Presentation for any purpose, including any data obtained from third party sources, and neither Mizuho nor any officer, director, employee, agent, advisor or controlling person of Mizuho shall have any liability to anyone relating to or arising from the use of any of the information in the Presentation or for any error, omission or misstatement thereof (negligent or otherwise). </a:t>
            </a:r>
          </a:p>
          <a:p>
            <a:pPr marL="205309" indent="-205309" defTabSz="430674">
              <a:spcBef>
                <a:spcPts val="802"/>
              </a:spcBef>
              <a:defRPr/>
            </a:pPr>
            <a:endParaRPr lang="en-US" sz="1248" dirty="0">
              <a:solidFill>
                <a:prstClr val="black"/>
              </a:solidFill>
              <a:latin typeface="Arial Narrow" panose="020B0606020202030204" pitchFamily="34" charset="0"/>
              <a:cs typeface="Arial"/>
            </a:endParaRPr>
          </a:p>
          <a:p>
            <a:pPr marL="205309" indent="-205309" defTabSz="430674">
              <a:spcBef>
                <a:spcPts val="802"/>
              </a:spcBef>
              <a:defRPr/>
            </a:pPr>
            <a:r>
              <a:rPr lang="en-US" sz="1248" dirty="0">
                <a:solidFill>
                  <a:prstClr val="black"/>
                </a:solidFill>
                <a:latin typeface="Arial Narrow" panose="020B0606020202030204" pitchFamily="34" charset="0"/>
                <a:cs typeface="Arial"/>
              </a:rPr>
              <a:t>All opinions, estimates, forecasts, projections or forward-looking statements contained herein (if any) may not be relied upon as facts nor as any representation or guarantee of future results. No representation is made as to the reasonableness of the assumptions made within or the accuracy or completeness of any modelling, valuation or back-testing. Mizuho does not have any obligation to update any of the information contained in this Presentation.</a:t>
            </a:r>
          </a:p>
          <a:p>
            <a:pPr marL="205309" indent="-205309" defTabSz="430674">
              <a:spcBef>
                <a:spcPts val="802"/>
              </a:spcBef>
              <a:defRPr/>
            </a:pPr>
            <a:endParaRPr lang="en-US" sz="1248" dirty="0">
              <a:solidFill>
                <a:prstClr val="black"/>
              </a:solidFill>
              <a:latin typeface="Arial Narrow" panose="020B0606020202030204" pitchFamily="34" charset="0"/>
              <a:cs typeface="Arial"/>
            </a:endParaRPr>
          </a:p>
          <a:p>
            <a:pPr marL="205309" indent="-205309" defTabSz="430674">
              <a:spcBef>
                <a:spcPts val="802"/>
              </a:spcBef>
              <a:defRPr/>
            </a:pPr>
            <a:r>
              <a:rPr lang="en-US" sz="1248" dirty="0">
                <a:solidFill>
                  <a:prstClr val="black"/>
                </a:solidFill>
                <a:latin typeface="Arial Narrow" panose="020B0606020202030204" pitchFamily="34" charset="0"/>
                <a:cs typeface="Arial"/>
              </a:rPr>
              <a:t>This Presentation may not be modified, reproduced, copied, distributed or disclosed to third parties in whole or in part and no commercial use or benefit may be derived from this Presentation without the prior written permission of Mizuho.</a:t>
            </a:r>
            <a:endParaRPr lang="en-US" sz="1248" dirty="0">
              <a:solidFill>
                <a:prstClr val="black"/>
              </a:solidFill>
              <a:latin typeface="Arial Narrow" panose="020B0606020202030204" pitchFamily="34" charset="0"/>
              <a:cs typeface="Arial"/>
            </a:endParaRPr>
          </a:p>
        </p:txBody>
      </p:sp>
    </p:spTree>
    <p:extLst>
      <p:ext uri="{BB962C8B-B14F-4D97-AF65-F5344CB8AC3E}">
        <p14:creationId xmlns:p14="http://schemas.microsoft.com/office/powerpoint/2010/main" val="36704416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193918" y="1023286"/>
            <a:ext cx="8862376" cy="5091066"/>
          </a:xfrm>
          <a:prstGeom prst="rect">
            <a:avLst/>
          </a:prstGeom>
          <a:noFill/>
          <a:ln/>
        </p:spPr>
        <p:txBody>
          <a:bodyPr lIns="98715" tIns="49357" rIns="98715" bIns="49357"/>
          <a:lstStyle/>
          <a:p>
            <a:r>
              <a:rPr lang="en-SG" sz="1000" b="1" dirty="0"/>
              <a:t>Important Information</a:t>
            </a:r>
            <a:endParaRPr lang="en-US" sz="1000" dirty="0"/>
          </a:p>
          <a:p>
            <a:r>
              <a:rPr lang="en-SG" sz="700" dirty="0"/>
              <a:t>This publication has been prepared by Mizuho Bank, Ltd. (“Mizuho”) and represents the views of the author.  It has not been prepared by an independent research department and it has not been prepared in accordance with legal requirements in any country or jurisdiction designed to promote the independence of investment research and is not subject to any prohibition on dealing ahead of the dissemination of investment research. </a:t>
            </a:r>
          </a:p>
          <a:p>
            <a:endParaRPr lang="en-US" sz="1700" dirty="0"/>
          </a:p>
          <a:p>
            <a:r>
              <a:rPr lang="en-SG" sz="1000" b="1" dirty="0"/>
              <a:t>Disclaimer</a:t>
            </a:r>
            <a:endParaRPr lang="en-US" sz="1000" dirty="0"/>
          </a:p>
          <a:p>
            <a:r>
              <a:rPr lang="en-SG" sz="700" dirty="0"/>
              <a:t>Unless otherwise stated, all views or opinions herein are solely those of the author(s) as of the date of this publication and are not to be relied upon as authoritative or taken in substitution for the exercise of judgement by any recipient, and are subject to change without notice. </a:t>
            </a:r>
            <a:endParaRPr lang="en-US" sz="700" dirty="0"/>
          </a:p>
          <a:p>
            <a:r>
              <a:rPr lang="en-SG" sz="700" dirty="0"/>
              <a:t>This publication has been prepared by Mizuho solely from publicly available information. Information contained herein and the data underlying it have been obtained from, or based upon, sources believed by us to be reliable, but no assurance can be given that the information, data or any computations based thereon are accurate or complete. This publication provides general background information only. It is information in summary form and does not purport to be complete</a:t>
            </a:r>
            <a:r>
              <a:rPr lang="en-SG" sz="700" b="1" dirty="0"/>
              <a:t>. </a:t>
            </a:r>
            <a:r>
              <a:rPr lang="en-SG" sz="700" dirty="0"/>
              <a:t>This publication has been prepared for information purposes only and is not intended by Mizuho or its affiliates to constitute investment, legal, accounting, tax or other advice of any kind and all recipients of this publication are advised to contact independent advisors in order to evaluate the publication, including, without limitation, the suitability of any security, commodity, futures contract or instrument or related derivative (hereinafter, a “financial instrument”), product or strategy herein described. This publication is not intended to be relied upon as advice to investors or potential investors and does not take into account investment objectives, financial situation or needs of any particular investor. It is not intended for persons who are Retail Clients within the meaning of the United Kingdom’s Financial Conduct Authority rules nor for persons who are restricted in accordance with US, Japanese, Singapore or any other applicable securities laws.</a:t>
            </a:r>
            <a:endParaRPr lang="en-US" sz="700" dirty="0"/>
          </a:p>
          <a:p>
            <a:r>
              <a:rPr lang="en-SG" sz="700" dirty="0"/>
              <a:t>This publication has been prepared for information purposes only and is not intended by Mizuho to market any financial instrument, product or service or serve as a recommendation to take or refrain from taking any particular course of action or participate in any trading or other strategy. This publication is not an offer to buy or sell or a solicitation of any offer to buy or sell any security or any of the assets, businesses or undertakings described herein, or any other financial instrument, nor is it an offer to participate in any trading or other strategy, nor a disclosure document under applicable laws, rules, regulations or guidelines. Nothing contained herein is in any way intended by Mizuho or its affiliates to offer, solicit and/or market any financial instrument, product or service, or to act as any inducement to enter into any contract or commitment whatsoever.  Neither the author, Mizuho nor any affiliate accepts any liability whatsoever with respect to the use of this publication or its contents </a:t>
            </a:r>
            <a:r>
              <a:rPr lang="en-US" sz="700" dirty="0"/>
              <a:t>or for any errors or omissions herein</a:t>
            </a:r>
            <a:r>
              <a:rPr lang="en-SG" sz="700" dirty="0"/>
              <a:t>.</a:t>
            </a:r>
            <a:endParaRPr lang="en-US" sz="700" dirty="0"/>
          </a:p>
          <a:p>
            <a:r>
              <a:rPr lang="en-SG" sz="700" dirty="0"/>
              <a:t>Mizuho and its affiliates, connected companies, employees or clients may take the other side of any order by you, enter into transactions contrary to any recommendations contained herein or have positions or make markets or act as principal or agent in transactions in any securities mentioned herein or derivative transactions relating thereto or perform or seek financial or advisory services for the issuers of those securities or financial instruments.</a:t>
            </a:r>
            <a:endParaRPr lang="en-US" sz="700" dirty="0"/>
          </a:p>
          <a:p>
            <a:r>
              <a:rPr lang="en-SG" sz="700" dirty="0"/>
              <a:t>All of the information contained in this publication is subject to further modification without prior notice and any and all opinions, forecasts, projections or forward-looking statements contained herein shall not be relied upon as facts nor relied upon as any indication of future results. Opinions stated in this publication are subject to change without notice. Future results may materially vary from such opinions, forecasts, projections or forward-looking statements. The information contained in this publication may not be current due to, among other things, changes in the financial markets or economic environment. </a:t>
            </a:r>
            <a:r>
              <a:rPr lang="en-US" sz="700" dirty="0"/>
              <a:t>Mizuho has no obligation to update any information contained in this publication. </a:t>
            </a:r>
            <a:r>
              <a:rPr lang="en-SG" sz="700" dirty="0"/>
              <a:t>Past performance is not indicative of future performance. </a:t>
            </a:r>
            <a:endParaRPr lang="en-US" sz="700" dirty="0"/>
          </a:p>
          <a:p>
            <a:r>
              <a:rPr lang="en-US" sz="700" dirty="0"/>
              <a:t>This is a strictly privileged and confidential publication. This publication contains information addressed only to a specific individual and is not intended for distribution to, or use by, any person other than the named addressee or any person or entity in any jurisdiction or country where such distribution or use would be contrary to law or regulation. Save with Mizuho’s prior written consent, you may not disclose, divulge, reproduce or furnish any information contained herein to any other party. Please notify the sender immediately if you have mistakenly received this publication.</a:t>
            </a:r>
          </a:p>
          <a:p>
            <a:r>
              <a:rPr lang="en-SG" sz="700" b="1" dirty="0"/>
              <a:t>Singapore</a:t>
            </a:r>
            <a:r>
              <a:rPr lang="en-SG" sz="700" dirty="0"/>
              <a:t>: Mizuho is licensed as a bank under the Banking Act (Chapter 19) of Singapore, and is regulated by the Monetary Authority of Singapore.</a:t>
            </a:r>
            <a:endParaRPr lang="en-US" sz="700" dirty="0"/>
          </a:p>
          <a:p>
            <a:r>
              <a:rPr lang="en-SG" sz="700" b="1" dirty="0"/>
              <a:t>Japan: </a:t>
            </a:r>
            <a:r>
              <a:rPr lang="en-SG" sz="700" dirty="0"/>
              <a:t>Mizuho is authorised and regulated by the Financial Services Agency of Japan.</a:t>
            </a:r>
            <a:endParaRPr lang="en-US" sz="700" dirty="0"/>
          </a:p>
          <a:p>
            <a:r>
              <a:rPr lang="en-SG" sz="700" b="1" dirty="0"/>
              <a:t>United Kingdom / European Economic Area: </a:t>
            </a:r>
            <a:r>
              <a:rPr lang="en-SG" sz="700" dirty="0"/>
              <a:t>In the UK, Mizuho is authorised by the Prudential Regulation Authority and subject to regulation by the Financial Conduct Authority and limited regulation by the Prudential Regulation Authority. Details about the extent of MHBK's regulation by the Prudential Regulation Authority are available upon request. This publication may also be distributed by Mizuho International plc (“MHI”). MHI is authorised by the Prudential Regulation Authority and regulated by the Financial Conduct Authority and the Prudential Regulation Authority.</a:t>
            </a:r>
            <a:endParaRPr lang="en-US" sz="700" dirty="0"/>
          </a:p>
          <a:p>
            <a:r>
              <a:rPr lang="en-SG" sz="700" b="1" dirty="0"/>
              <a:t>United States: </a:t>
            </a:r>
            <a:r>
              <a:rPr lang="en-SG" sz="700" dirty="0"/>
              <a:t>This publication is not a “research report” as defined in Commodity Futures Trading Commission (“CFTC”) Regulations 1.71 and 23.605. The content of publications distributed by Mizuho Securities USA Inc. (“MSUSA”) is the responsibility of MSUSA. The content of publications distributed directly to US customers by Mizuho is the responsibility of Mizuho. US investors must effect any order for a security that is the subject of this report through MSUSA. </a:t>
            </a:r>
            <a:endParaRPr lang="en-US" sz="700" dirty="0"/>
          </a:p>
          <a:p>
            <a:r>
              <a:rPr lang="en-SG" sz="700" dirty="0"/>
              <a:t>© 2014 Mizuho Bank Ltd. </a:t>
            </a:r>
            <a:endParaRPr lang="en-US" sz="700" dirty="0"/>
          </a:p>
          <a:p>
            <a:pPr marL="370179" indent="-370179">
              <a:spcBef>
                <a:spcPct val="20000"/>
              </a:spcBef>
              <a:buFont typeface="Arial" pitchFamily="34" charset="0"/>
              <a:buChar char="•"/>
              <a:defRPr/>
            </a:pPr>
            <a:endParaRPr kumimoji="1" lang="en-US" altLang="ja-JP" sz="1700" dirty="0">
              <a:latin typeface="Arial" pitchFamily="34" charset="0"/>
              <a:cs typeface="Arial" pitchFamily="34" charset="0"/>
            </a:endParaRPr>
          </a:p>
        </p:txBody>
      </p:sp>
      <p:sp>
        <p:nvSpPr>
          <p:cNvPr id="4" name="Title 1"/>
          <p:cNvSpPr>
            <a:spLocks noGrp="1"/>
          </p:cNvSpPr>
          <p:nvPr>
            <p:ph type="title"/>
          </p:nvPr>
        </p:nvSpPr>
        <p:spPr>
          <a:xfrm>
            <a:off x="320792" y="0"/>
            <a:ext cx="8500990" cy="796473"/>
          </a:xfrm>
        </p:spPr>
        <p:txBody>
          <a:bodyPr/>
          <a:lstStyle/>
          <a:p>
            <a:r>
              <a:rPr lang="en-US" dirty="0">
                <a:latin typeface="+mj-lt"/>
              </a:rPr>
              <a:t>Disclaimer</a:t>
            </a:r>
          </a:p>
        </p:txBody>
      </p:sp>
    </p:spTree>
    <p:extLst>
      <p:ext uri="{BB962C8B-B14F-4D97-AF65-F5344CB8AC3E}">
        <p14:creationId xmlns:p14="http://schemas.microsoft.com/office/powerpoint/2010/main" val="35238505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1a. </a:t>
            </a:r>
            <a:r>
              <a:rPr lang="en-US" sz="1800" dirty="0">
                <a:solidFill>
                  <a:schemeClr val="tx1"/>
                </a:solidFill>
              </a:rPr>
              <a:t>Takeaways from November FOMC</a:t>
            </a:r>
            <a:endParaRPr lang="en-US" sz="1600" b="0" i="1" dirty="0">
              <a:solidFill>
                <a:srgbClr val="0070C0"/>
              </a:solidFill>
            </a:endParaRPr>
          </a:p>
        </p:txBody>
      </p:sp>
      <p:sp>
        <p:nvSpPr>
          <p:cNvPr id="6" name="Rectangle 5"/>
          <p:cNvSpPr/>
          <p:nvPr/>
        </p:nvSpPr>
        <p:spPr>
          <a:xfrm>
            <a:off x="3447085" y="1017904"/>
            <a:ext cx="831247" cy="192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8" name="Rectangle 7"/>
          <p:cNvSpPr/>
          <p:nvPr/>
        </p:nvSpPr>
        <p:spPr>
          <a:xfrm>
            <a:off x="1699677" y="1608665"/>
            <a:ext cx="7472154" cy="1200329"/>
          </a:xfrm>
          <a:prstGeom prst="rect">
            <a:avLst/>
          </a:prstGeom>
        </p:spPr>
        <p:txBody>
          <a:bodyPr wrap="square">
            <a:spAutoFit/>
          </a:bodyPr>
          <a:lstStyle/>
          <a:p>
            <a:r>
              <a:rPr lang="en-US" dirty="0" err="1" smtClean="0">
                <a:solidFill>
                  <a:srgbClr val="002060"/>
                </a:solidFill>
                <a:latin typeface="Times New Roman" panose="02020603050405020304" pitchFamily="18" charset="0"/>
                <a:ea typeface="MS Mincho" panose="02020609040205080304" pitchFamily="49" charset="-128"/>
              </a:rPr>
              <a:t>Labour</a:t>
            </a:r>
            <a:r>
              <a:rPr lang="en-US" dirty="0" smtClean="0">
                <a:solidFill>
                  <a:srgbClr val="002060"/>
                </a:solidFill>
                <a:latin typeface="Times New Roman" panose="02020603050405020304" pitchFamily="18" charset="0"/>
                <a:ea typeface="MS Mincho" panose="02020609040205080304" pitchFamily="49" charset="-128"/>
              </a:rPr>
              <a:t> market conditions </a:t>
            </a:r>
            <a:r>
              <a:rPr lang="en-US" b="1" dirty="0" smtClean="0">
                <a:solidFill>
                  <a:srgbClr val="002060"/>
                </a:solidFill>
                <a:latin typeface="Times New Roman" panose="02020603050405020304" pitchFamily="18" charset="0"/>
                <a:ea typeface="MS Mincho" panose="02020609040205080304" pitchFamily="49" charset="-128"/>
              </a:rPr>
              <a:t>are less tight than before the pandemic</a:t>
            </a:r>
          </a:p>
          <a:p>
            <a:endParaRPr lang="en-US" b="1" dirty="0">
              <a:solidFill>
                <a:srgbClr val="002060"/>
              </a:solidFill>
              <a:latin typeface="Times New Roman" panose="02020603050405020304" pitchFamily="18" charset="0"/>
              <a:ea typeface="MS Mincho" panose="02020609040205080304" pitchFamily="49" charset="-128"/>
            </a:endParaRPr>
          </a:p>
          <a:p>
            <a:r>
              <a:rPr lang="en-US" b="1" dirty="0" smtClean="0">
                <a:solidFill>
                  <a:srgbClr val="002060"/>
                </a:solidFill>
                <a:latin typeface="Times New Roman" panose="02020603050405020304" pitchFamily="18" charset="0"/>
                <a:ea typeface="MS Mincho" panose="02020609040205080304" pitchFamily="49" charset="-128"/>
              </a:rPr>
              <a:t>It is not permitted under law for the Fed to remove the Fed Chair. He would not resign if asked to leave. </a:t>
            </a:r>
            <a:endParaRPr lang="en-SG" b="1" dirty="0"/>
          </a:p>
        </p:txBody>
      </p:sp>
      <p:pic>
        <p:nvPicPr>
          <p:cNvPr id="11" name="Picture 10"/>
          <p:cNvPicPr>
            <a:picLocks noChangeAspect="1"/>
          </p:cNvPicPr>
          <p:nvPr/>
        </p:nvPicPr>
        <p:blipFill>
          <a:blip r:embed="rId3"/>
          <a:stretch>
            <a:fillRect/>
          </a:stretch>
        </p:blipFill>
        <p:spPr>
          <a:xfrm>
            <a:off x="0" y="1017904"/>
            <a:ext cx="1671846" cy="1794581"/>
          </a:xfrm>
          <a:prstGeom prst="rect">
            <a:avLst/>
          </a:prstGeom>
        </p:spPr>
      </p:pic>
      <p:sp>
        <p:nvSpPr>
          <p:cNvPr id="12" name="Rectangle 11"/>
          <p:cNvSpPr/>
          <p:nvPr/>
        </p:nvSpPr>
        <p:spPr>
          <a:xfrm>
            <a:off x="1671127" y="1017904"/>
            <a:ext cx="7042433" cy="369332"/>
          </a:xfrm>
          <a:prstGeom prst="rect">
            <a:avLst/>
          </a:prstGeom>
        </p:spPr>
        <p:txBody>
          <a:bodyPr wrap="square">
            <a:spAutoFit/>
          </a:bodyPr>
          <a:lstStyle/>
          <a:p>
            <a:r>
              <a:rPr lang="en-US" dirty="0" smtClean="0">
                <a:solidFill>
                  <a:srgbClr val="002060"/>
                </a:solidFill>
                <a:latin typeface="Times New Roman" panose="02020603050405020304" pitchFamily="18" charset="0"/>
                <a:ea typeface="MS Mincho" panose="02020609040205080304" pitchFamily="49" charset="-128"/>
              </a:rPr>
              <a:t>Economic activity has continued to expand at a solid pace</a:t>
            </a:r>
            <a:endParaRPr lang="en-SG" b="1" dirty="0"/>
          </a:p>
        </p:txBody>
      </p:sp>
      <p:sp>
        <p:nvSpPr>
          <p:cNvPr id="13" name="Rectangle 12"/>
          <p:cNvSpPr/>
          <p:nvPr/>
        </p:nvSpPr>
        <p:spPr>
          <a:xfrm>
            <a:off x="6249" y="5099881"/>
            <a:ext cx="7236296" cy="923330"/>
          </a:xfrm>
          <a:prstGeom prst="rect">
            <a:avLst/>
          </a:prstGeom>
        </p:spPr>
        <p:txBody>
          <a:bodyPr wrap="square">
            <a:spAutoFit/>
          </a:bodyPr>
          <a:lstStyle/>
          <a:p>
            <a:r>
              <a:rPr lang="en-US" dirty="0" smtClean="0">
                <a:solidFill>
                  <a:srgbClr val="002060"/>
                </a:solidFill>
                <a:latin typeface="Times New Roman" panose="02020603050405020304" pitchFamily="18" charset="0"/>
                <a:ea typeface="MS Mincho" panose="02020609040205080304" pitchFamily="49" charset="-128"/>
              </a:rPr>
              <a:t>We don’t </a:t>
            </a:r>
            <a:r>
              <a:rPr lang="en-US" dirty="0">
                <a:solidFill>
                  <a:srgbClr val="002060"/>
                </a:solidFill>
                <a:latin typeface="Times New Roman" panose="02020603050405020304" pitchFamily="18" charset="0"/>
                <a:ea typeface="MS Mincho" panose="02020609040205080304" pitchFamily="49" charset="-128"/>
              </a:rPr>
              <a:t>k</a:t>
            </a:r>
            <a:r>
              <a:rPr lang="en-US" dirty="0" smtClean="0">
                <a:solidFill>
                  <a:srgbClr val="002060"/>
                </a:solidFill>
                <a:latin typeface="Times New Roman" panose="02020603050405020304" pitchFamily="18" charset="0"/>
                <a:ea typeface="MS Mincho" panose="02020609040205080304" pitchFamily="49" charset="-128"/>
              </a:rPr>
              <a:t>now what </a:t>
            </a:r>
            <a:r>
              <a:rPr lang="en-US" b="1" dirty="0" smtClean="0">
                <a:solidFill>
                  <a:srgbClr val="002060"/>
                </a:solidFill>
                <a:latin typeface="Times New Roman" panose="02020603050405020304" pitchFamily="18" charset="0"/>
                <a:ea typeface="MS Mincho" panose="02020609040205080304" pitchFamily="49" charset="-128"/>
              </a:rPr>
              <a:t>the timing or substance </a:t>
            </a:r>
            <a:r>
              <a:rPr lang="en-US" dirty="0" smtClean="0">
                <a:solidFill>
                  <a:srgbClr val="002060"/>
                </a:solidFill>
                <a:latin typeface="Times New Roman" panose="02020603050405020304" pitchFamily="18" charset="0"/>
                <a:ea typeface="MS Mincho" panose="02020609040205080304" pitchFamily="49" charset="-128"/>
              </a:rPr>
              <a:t>of economic policy changes going forward. The Fed is not going to assume or guess what’s going to happen. In the near term, the election will have </a:t>
            </a:r>
            <a:r>
              <a:rPr lang="en-US" b="1" dirty="0" smtClean="0">
                <a:solidFill>
                  <a:srgbClr val="002060"/>
                </a:solidFill>
                <a:latin typeface="Times New Roman" panose="02020603050405020304" pitchFamily="18" charset="0"/>
                <a:ea typeface="MS Mincho" panose="02020609040205080304" pitchFamily="49" charset="-128"/>
              </a:rPr>
              <a:t>no</a:t>
            </a:r>
            <a:r>
              <a:rPr lang="en-US" dirty="0" smtClean="0">
                <a:solidFill>
                  <a:srgbClr val="002060"/>
                </a:solidFill>
                <a:latin typeface="Times New Roman" panose="02020603050405020304" pitchFamily="18" charset="0"/>
                <a:ea typeface="MS Mincho" panose="02020609040205080304" pitchFamily="49" charset="-128"/>
              </a:rPr>
              <a:t> effect. </a:t>
            </a:r>
            <a:endParaRPr lang="en-SG" b="1" dirty="0"/>
          </a:p>
        </p:txBody>
      </p:sp>
      <p:pic>
        <p:nvPicPr>
          <p:cNvPr id="5" name="Picture 4"/>
          <p:cNvPicPr>
            <a:picLocks noChangeAspect="1"/>
          </p:cNvPicPr>
          <p:nvPr/>
        </p:nvPicPr>
        <p:blipFill>
          <a:blip r:embed="rId4"/>
          <a:stretch>
            <a:fillRect/>
          </a:stretch>
        </p:blipFill>
        <p:spPr>
          <a:xfrm>
            <a:off x="6963325" y="4509120"/>
            <a:ext cx="2194167" cy="1869963"/>
          </a:xfrm>
          <a:prstGeom prst="rect">
            <a:avLst/>
          </a:prstGeom>
        </p:spPr>
      </p:pic>
      <p:sp>
        <p:nvSpPr>
          <p:cNvPr id="14" name="Rectangle 13"/>
          <p:cNvSpPr/>
          <p:nvPr/>
        </p:nvSpPr>
        <p:spPr>
          <a:xfrm>
            <a:off x="-25574" y="5940976"/>
            <a:ext cx="6771305" cy="369332"/>
          </a:xfrm>
          <a:prstGeom prst="rect">
            <a:avLst/>
          </a:prstGeom>
        </p:spPr>
        <p:txBody>
          <a:bodyPr wrap="square">
            <a:spAutoFit/>
          </a:bodyPr>
          <a:lstStyle/>
          <a:p>
            <a:r>
              <a:rPr lang="en-US" dirty="0">
                <a:solidFill>
                  <a:srgbClr val="AAAAAA"/>
                </a:solidFill>
                <a:latin typeface="Bloomberg Prop Unicode B" panose="02000506040000020004" pitchFamily="2" charset="0"/>
              </a:rPr>
              <a:t>We don’t guess, we don’t speculate and we don’t assume.</a:t>
            </a:r>
            <a:endParaRPr lang="en-SG" dirty="0"/>
          </a:p>
        </p:txBody>
      </p:sp>
      <p:sp>
        <p:nvSpPr>
          <p:cNvPr id="15" name="Rectangle 14"/>
          <p:cNvSpPr/>
          <p:nvPr/>
        </p:nvSpPr>
        <p:spPr>
          <a:xfrm>
            <a:off x="1671846" y="3515025"/>
            <a:ext cx="7042433" cy="369332"/>
          </a:xfrm>
          <a:prstGeom prst="rect">
            <a:avLst/>
          </a:prstGeom>
        </p:spPr>
        <p:txBody>
          <a:bodyPr wrap="square">
            <a:spAutoFit/>
          </a:bodyPr>
          <a:lstStyle/>
          <a:p>
            <a:r>
              <a:rPr lang="en-US" b="1" dirty="0" smtClean="0">
                <a:solidFill>
                  <a:srgbClr val="002060"/>
                </a:solidFill>
                <a:latin typeface="Times New Roman" panose="02020603050405020304" pitchFamily="18" charset="0"/>
                <a:ea typeface="MS Mincho" panose="02020609040205080304" pitchFamily="49" charset="-128"/>
              </a:rPr>
              <a:t>Doesn’t rule in or out a December rate cut</a:t>
            </a:r>
            <a:endParaRPr lang="en-SG" b="1" dirty="0"/>
          </a:p>
        </p:txBody>
      </p:sp>
      <p:pic>
        <p:nvPicPr>
          <p:cNvPr id="17" name="Picture 16"/>
          <p:cNvPicPr>
            <a:picLocks noChangeAspect="1"/>
          </p:cNvPicPr>
          <p:nvPr/>
        </p:nvPicPr>
        <p:blipFill>
          <a:blip r:embed="rId5"/>
          <a:stretch>
            <a:fillRect/>
          </a:stretch>
        </p:blipFill>
        <p:spPr>
          <a:xfrm>
            <a:off x="24001" y="2939650"/>
            <a:ext cx="1647845" cy="1804359"/>
          </a:xfrm>
          <a:prstGeom prst="rect">
            <a:avLst/>
          </a:prstGeom>
        </p:spPr>
      </p:pic>
    </p:spTree>
    <p:extLst>
      <p:ext uri="{BB962C8B-B14F-4D97-AF65-F5344CB8AC3E}">
        <p14:creationId xmlns:p14="http://schemas.microsoft.com/office/powerpoint/2010/main" val="30406144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2. </a:t>
            </a:r>
            <a:r>
              <a:rPr lang="en-US" sz="1800" dirty="0">
                <a:solidFill>
                  <a:schemeClr val="tx1"/>
                </a:solidFill>
              </a:rPr>
              <a:t>US CPI: Back to demand and supply debates? </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pic>
        <p:nvPicPr>
          <p:cNvPr id="3" name="Picture 2"/>
          <p:cNvPicPr>
            <a:picLocks noChangeAspect="1"/>
          </p:cNvPicPr>
          <p:nvPr/>
        </p:nvPicPr>
        <p:blipFill>
          <a:blip r:embed="rId3"/>
          <a:stretch>
            <a:fillRect/>
          </a:stretch>
        </p:blipFill>
        <p:spPr>
          <a:xfrm>
            <a:off x="107504" y="984126"/>
            <a:ext cx="5472608" cy="2543720"/>
          </a:xfrm>
          <a:prstGeom prst="rect">
            <a:avLst/>
          </a:prstGeom>
        </p:spPr>
      </p:pic>
      <p:pic>
        <p:nvPicPr>
          <p:cNvPr id="4" name="Picture 3"/>
          <p:cNvPicPr>
            <a:picLocks noChangeAspect="1"/>
          </p:cNvPicPr>
          <p:nvPr/>
        </p:nvPicPr>
        <p:blipFill>
          <a:blip r:embed="rId4"/>
          <a:stretch>
            <a:fillRect/>
          </a:stretch>
        </p:blipFill>
        <p:spPr>
          <a:xfrm>
            <a:off x="107504" y="3527846"/>
            <a:ext cx="5472608" cy="3119687"/>
          </a:xfrm>
          <a:prstGeom prst="rect">
            <a:avLst/>
          </a:prstGeom>
        </p:spPr>
      </p:pic>
      <p:sp>
        <p:nvSpPr>
          <p:cNvPr id="6" name="正方形/長方形 20">
            <a:extLst>
              <a:ext uri="{FF2B5EF4-FFF2-40B4-BE49-F238E27FC236}">
                <a16:creationId xmlns:a16="http://schemas.microsoft.com/office/drawing/2014/main" id="{C0ADA60D-075E-F72F-B0BA-13D82892FE2E}"/>
              </a:ext>
            </a:extLst>
          </p:cNvPr>
          <p:cNvSpPr>
            <a:spLocks noChangeArrowheads="1"/>
          </p:cNvSpPr>
          <p:nvPr/>
        </p:nvSpPr>
        <p:spPr bwMode="auto">
          <a:xfrm>
            <a:off x="5820538" y="2726985"/>
            <a:ext cx="3029770" cy="1773362"/>
          </a:xfrm>
          <a:prstGeom prst="rect">
            <a:avLst/>
          </a:prstGeom>
          <a:solidFill>
            <a:schemeClr val="bg1">
              <a:lumMod val="95000"/>
            </a:schemeClr>
          </a:solidFill>
          <a:ln w="9525" algn="ctr">
            <a:noFill/>
            <a:prstDash val="sysDot"/>
            <a:round/>
            <a:headEnd/>
            <a:tailEnd/>
          </a:ln>
        </p:spPr>
        <p:txBody>
          <a:bodyPr lIns="0" tIns="36000" rIns="108000" bIns="0"/>
          <a:lstStyle>
            <a:lvl1pPr marL="285750" indent="-285750" eaLnBrk="0" hangingPunct="0">
              <a:defRPr kumimoji="1" sz="1400" b="1">
                <a:solidFill>
                  <a:srgbClr val="FC0019"/>
                </a:solidFill>
                <a:latin typeface="ＭＳ Ｐゴシック" pitchFamily="34" charset="-128"/>
                <a:ea typeface="ＭＳ Ｐゴシック" pitchFamily="34" charset="-128"/>
              </a:defRPr>
            </a:lvl1pPr>
            <a:lvl2pPr marL="742950" indent="-285750" eaLnBrk="0" hangingPunct="0">
              <a:defRPr kumimoji="1" sz="1400" b="1">
                <a:solidFill>
                  <a:srgbClr val="FC0019"/>
                </a:solidFill>
                <a:latin typeface="ＭＳ Ｐゴシック" pitchFamily="34" charset="-128"/>
                <a:ea typeface="ＭＳ Ｐゴシック" pitchFamily="34" charset="-128"/>
              </a:defRPr>
            </a:lvl2pPr>
            <a:lvl3pPr marL="1143000" indent="-228600" eaLnBrk="0" hangingPunct="0">
              <a:defRPr kumimoji="1" sz="1400" b="1">
                <a:solidFill>
                  <a:srgbClr val="FC0019"/>
                </a:solidFill>
                <a:latin typeface="ＭＳ Ｐゴシック" pitchFamily="34" charset="-128"/>
                <a:ea typeface="ＭＳ Ｐゴシック" pitchFamily="34" charset="-128"/>
              </a:defRPr>
            </a:lvl3pPr>
            <a:lvl4pPr marL="1600200" indent="-228600" eaLnBrk="0" hangingPunct="0">
              <a:defRPr kumimoji="1" sz="1400" b="1">
                <a:solidFill>
                  <a:srgbClr val="FC0019"/>
                </a:solidFill>
                <a:latin typeface="ＭＳ Ｐゴシック" pitchFamily="34" charset="-128"/>
                <a:ea typeface="ＭＳ Ｐゴシック" pitchFamily="34" charset="-128"/>
              </a:defRPr>
            </a:lvl4pPr>
            <a:lvl5pPr marL="2057400" indent="-228600" eaLnBrk="0" hangingPunct="0">
              <a:defRPr kumimoji="1" sz="1400" b="1">
                <a:solidFill>
                  <a:srgbClr val="FC0019"/>
                </a:solidFill>
                <a:latin typeface="ＭＳ Ｐゴシック" pitchFamily="34" charset="-128"/>
                <a:ea typeface="ＭＳ Ｐゴシック" pitchFamily="34" charset="-128"/>
              </a:defRPr>
            </a:lvl5pPr>
            <a:lvl6pPr marL="25146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6pPr>
            <a:lvl7pPr marL="29718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7pPr>
            <a:lvl8pPr marL="34290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8pPr>
            <a:lvl9pPr marL="38862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9pPr>
          </a:lstStyle>
          <a:p>
            <a:pPr marL="0" lvl="0" indent="0" algn="just">
              <a:lnSpc>
                <a:spcPts val="1500"/>
              </a:lnSpc>
              <a:spcBef>
                <a:spcPts val="600"/>
              </a:spcBef>
              <a:spcAft>
                <a:spcPts val="0"/>
              </a:spcAft>
            </a:pPr>
            <a:r>
              <a:rPr lang="en-US" sz="1500" b="0" kern="100" dirty="0" smtClean="0">
                <a:solidFill>
                  <a:srgbClr val="140078"/>
                </a:solidFill>
                <a:latin typeface="+mj-lt"/>
                <a:ea typeface="MS Mincho" panose="02020609040205080304" pitchFamily="49" charset="-128"/>
                <a:cs typeface="Times New Roman" panose="02020603050405020304" pitchFamily="18" charset="0"/>
              </a:rPr>
              <a:t>Difficult Last Mile Inflation</a:t>
            </a:r>
            <a:endParaRPr lang="en-US" sz="1500" b="0" kern="100" dirty="0" smtClean="0">
              <a:solidFill>
                <a:srgbClr val="140078"/>
              </a:solidFill>
              <a:latin typeface="+mj-lt"/>
              <a:ea typeface="MS Mincho" panose="02020609040205080304" pitchFamily="49" charset="-128"/>
              <a:cs typeface="Times New Roman" panose="02020603050405020304" pitchFamily="18" charset="0"/>
            </a:endParaRPr>
          </a:p>
          <a:p>
            <a:pPr lvl="0">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Housing – Double Edge Sword</a:t>
            </a:r>
          </a:p>
          <a:p>
            <a:pPr lvl="0">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0.3% </a:t>
            </a:r>
            <a:r>
              <a:rPr lang="en-US" sz="1500" b="0" kern="100" dirty="0" err="1" smtClean="0">
                <a:solidFill>
                  <a:srgbClr val="140078"/>
                </a:solidFill>
                <a:latin typeface="+mj-lt"/>
                <a:ea typeface="MS Mincho" panose="02020609040205080304" pitchFamily="49" charset="-128"/>
                <a:cs typeface="Times New Roman" panose="02020603050405020304" pitchFamily="18" charset="0"/>
              </a:rPr>
              <a:t>MoM</a:t>
            </a:r>
            <a:r>
              <a:rPr lang="en-US" sz="1500" b="0" kern="100" dirty="0" smtClean="0">
                <a:solidFill>
                  <a:srgbClr val="140078"/>
                </a:solidFill>
                <a:latin typeface="+mj-lt"/>
                <a:ea typeface="MS Mincho" panose="02020609040205080304" pitchFamily="49" charset="-128"/>
                <a:cs typeface="Times New Roman" panose="02020603050405020304" pitchFamily="18" charset="0"/>
              </a:rPr>
              <a:t> on Core CPI</a:t>
            </a:r>
          </a:p>
          <a:p>
            <a:pPr lvl="0">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Tariffs Complication</a:t>
            </a:r>
            <a:endParaRPr lang="en-US" sz="1500" b="0" kern="100" dirty="0" smtClean="0">
              <a:solidFill>
                <a:srgbClr val="140078"/>
              </a:solidFill>
              <a:latin typeface="+mj-lt"/>
              <a:ea typeface="MS Mincho" panose="02020609040205080304" pitchFamily="49" charset="-128"/>
              <a:cs typeface="Times New Roman" panose="02020603050405020304" pitchFamily="18" charset="0"/>
            </a:endParaRPr>
          </a:p>
          <a:p>
            <a:pPr lvl="0" algn="just">
              <a:lnSpc>
                <a:spcPts val="1500"/>
              </a:lnSpc>
              <a:spcAft>
                <a:spcPts val="0"/>
              </a:spcAft>
              <a:buFont typeface="Arial" panose="020B0604020202020204" pitchFamily="34" charset="0"/>
              <a:buChar char="•"/>
            </a:pPr>
            <a:endParaRPr lang="en-SG" sz="1500" b="0" kern="100" dirty="0">
              <a:solidFill>
                <a:srgbClr val="140078"/>
              </a:solidFill>
              <a:latin typeface="+mj-lt"/>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10599952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3. </a:t>
            </a:r>
            <a:r>
              <a:rPr lang="en-US" sz="1800" dirty="0">
                <a:solidFill>
                  <a:schemeClr val="tx1"/>
                </a:solidFill>
              </a:rPr>
              <a:t>December FOMC: Grinch or Santa </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pic>
        <p:nvPicPr>
          <p:cNvPr id="4" name="Picture 3">
            <a:extLst>
              <a:ext uri="{FF2B5EF4-FFF2-40B4-BE49-F238E27FC236}">
                <a16:creationId xmlns:a16="http://schemas.microsoft.com/office/drawing/2014/main" id="{003F3732-DA11-02BE-B8C7-FA9B7849E021}"/>
              </a:ext>
            </a:extLst>
          </p:cNvPr>
          <p:cNvPicPr>
            <a:picLocks noChangeAspect="1"/>
          </p:cNvPicPr>
          <p:nvPr/>
        </p:nvPicPr>
        <p:blipFill>
          <a:blip r:embed="rId3"/>
          <a:stretch>
            <a:fillRect/>
          </a:stretch>
        </p:blipFill>
        <p:spPr>
          <a:xfrm>
            <a:off x="179512" y="836712"/>
            <a:ext cx="4697425" cy="5776344"/>
          </a:xfrm>
          <a:prstGeom prst="rect">
            <a:avLst/>
          </a:prstGeom>
        </p:spPr>
      </p:pic>
      <p:pic>
        <p:nvPicPr>
          <p:cNvPr id="5" name="Picture 4"/>
          <p:cNvPicPr>
            <a:picLocks noChangeAspect="1"/>
          </p:cNvPicPr>
          <p:nvPr/>
        </p:nvPicPr>
        <p:blipFill>
          <a:blip r:embed="rId4"/>
          <a:stretch>
            <a:fillRect/>
          </a:stretch>
        </p:blipFill>
        <p:spPr>
          <a:xfrm>
            <a:off x="4851895" y="908720"/>
            <a:ext cx="4292106" cy="2493344"/>
          </a:xfrm>
          <a:prstGeom prst="rect">
            <a:avLst/>
          </a:prstGeom>
        </p:spPr>
      </p:pic>
      <p:pic>
        <p:nvPicPr>
          <p:cNvPr id="6" name="Picture 5"/>
          <p:cNvPicPr>
            <a:picLocks noChangeAspect="1"/>
          </p:cNvPicPr>
          <p:nvPr/>
        </p:nvPicPr>
        <p:blipFill>
          <a:blip r:embed="rId5"/>
          <a:stretch>
            <a:fillRect/>
          </a:stretch>
        </p:blipFill>
        <p:spPr>
          <a:xfrm>
            <a:off x="7884368" y="1412776"/>
            <a:ext cx="767526" cy="270891"/>
          </a:xfrm>
          <a:prstGeom prst="rect">
            <a:avLst/>
          </a:prstGeom>
        </p:spPr>
      </p:pic>
      <p:pic>
        <p:nvPicPr>
          <p:cNvPr id="3" name="Picture 2"/>
          <p:cNvPicPr>
            <a:picLocks noChangeAspect="1"/>
          </p:cNvPicPr>
          <p:nvPr/>
        </p:nvPicPr>
        <p:blipFill>
          <a:blip r:embed="rId6"/>
          <a:stretch>
            <a:fillRect/>
          </a:stretch>
        </p:blipFill>
        <p:spPr>
          <a:xfrm>
            <a:off x="5032439" y="3379194"/>
            <a:ext cx="3888431" cy="3186964"/>
          </a:xfrm>
          <a:prstGeom prst="rect">
            <a:avLst/>
          </a:prstGeom>
        </p:spPr>
      </p:pic>
    </p:spTree>
    <p:extLst>
      <p:ext uri="{BB962C8B-B14F-4D97-AF65-F5344CB8AC3E}">
        <p14:creationId xmlns:p14="http://schemas.microsoft.com/office/powerpoint/2010/main" val="40607470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3. </a:t>
            </a:r>
            <a:r>
              <a:rPr lang="en-US" sz="1800" dirty="0">
                <a:solidFill>
                  <a:schemeClr val="tx1"/>
                </a:solidFill>
              </a:rPr>
              <a:t>December FOMC: Grinch or Santa </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pic>
        <p:nvPicPr>
          <p:cNvPr id="9" name="Picture 8"/>
          <p:cNvPicPr>
            <a:picLocks noChangeAspect="1"/>
          </p:cNvPicPr>
          <p:nvPr/>
        </p:nvPicPr>
        <p:blipFill>
          <a:blip r:embed="rId3"/>
          <a:stretch>
            <a:fillRect/>
          </a:stretch>
        </p:blipFill>
        <p:spPr>
          <a:xfrm>
            <a:off x="539552" y="3613666"/>
            <a:ext cx="4272246" cy="2959412"/>
          </a:xfrm>
          <a:prstGeom prst="rect">
            <a:avLst/>
          </a:prstGeom>
        </p:spPr>
      </p:pic>
      <p:pic>
        <p:nvPicPr>
          <p:cNvPr id="10" name="Picture 9"/>
          <p:cNvPicPr>
            <a:picLocks noChangeAspect="1"/>
          </p:cNvPicPr>
          <p:nvPr/>
        </p:nvPicPr>
        <p:blipFill>
          <a:blip r:embed="rId4"/>
          <a:stretch>
            <a:fillRect/>
          </a:stretch>
        </p:blipFill>
        <p:spPr>
          <a:xfrm>
            <a:off x="4932040" y="823812"/>
            <a:ext cx="4104456" cy="5579708"/>
          </a:xfrm>
          <a:prstGeom prst="rect">
            <a:avLst/>
          </a:prstGeom>
        </p:spPr>
      </p:pic>
      <p:sp>
        <p:nvSpPr>
          <p:cNvPr id="12" name="正方形/長方形 20">
            <a:extLst>
              <a:ext uri="{FF2B5EF4-FFF2-40B4-BE49-F238E27FC236}">
                <a16:creationId xmlns:a16="http://schemas.microsoft.com/office/drawing/2014/main" id="{C0ADA60D-075E-F72F-B0BA-13D82892FE2E}"/>
              </a:ext>
            </a:extLst>
          </p:cNvPr>
          <p:cNvSpPr>
            <a:spLocks noChangeArrowheads="1"/>
          </p:cNvSpPr>
          <p:nvPr/>
        </p:nvSpPr>
        <p:spPr bwMode="auto">
          <a:xfrm>
            <a:off x="429514" y="859258"/>
            <a:ext cx="4382284" cy="2569742"/>
          </a:xfrm>
          <a:prstGeom prst="rect">
            <a:avLst/>
          </a:prstGeom>
          <a:solidFill>
            <a:schemeClr val="bg1">
              <a:lumMod val="95000"/>
            </a:schemeClr>
          </a:solidFill>
          <a:ln w="9525" algn="ctr">
            <a:noFill/>
            <a:prstDash val="sysDot"/>
            <a:round/>
            <a:headEnd/>
            <a:tailEnd/>
          </a:ln>
        </p:spPr>
        <p:txBody>
          <a:bodyPr lIns="0" tIns="36000" rIns="108000" bIns="0"/>
          <a:lstStyle>
            <a:lvl1pPr marL="285750" indent="-285750" eaLnBrk="0" hangingPunct="0">
              <a:defRPr kumimoji="1" sz="1400" b="1">
                <a:solidFill>
                  <a:srgbClr val="FC0019"/>
                </a:solidFill>
                <a:latin typeface="ＭＳ Ｐゴシック" pitchFamily="34" charset="-128"/>
                <a:ea typeface="ＭＳ Ｐゴシック" pitchFamily="34" charset="-128"/>
              </a:defRPr>
            </a:lvl1pPr>
            <a:lvl2pPr marL="742950" indent="-285750" eaLnBrk="0" hangingPunct="0">
              <a:defRPr kumimoji="1" sz="1400" b="1">
                <a:solidFill>
                  <a:srgbClr val="FC0019"/>
                </a:solidFill>
                <a:latin typeface="ＭＳ Ｐゴシック" pitchFamily="34" charset="-128"/>
                <a:ea typeface="ＭＳ Ｐゴシック" pitchFamily="34" charset="-128"/>
              </a:defRPr>
            </a:lvl2pPr>
            <a:lvl3pPr marL="1143000" indent="-228600" eaLnBrk="0" hangingPunct="0">
              <a:defRPr kumimoji="1" sz="1400" b="1">
                <a:solidFill>
                  <a:srgbClr val="FC0019"/>
                </a:solidFill>
                <a:latin typeface="ＭＳ Ｐゴシック" pitchFamily="34" charset="-128"/>
                <a:ea typeface="ＭＳ Ｐゴシック" pitchFamily="34" charset="-128"/>
              </a:defRPr>
            </a:lvl3pPr>
            <a:lvl4pPr marL="1600200" indent="-228600" eaLnBrk="0" hangingPunct="0">
              <a:defRPr kumimoji="1" sz="1400" b="1">
                <a:solidFill>
                  <a:srgbClr val="FC0019"/>
                </a:solidFill>
                <a:latin typeface="ＭＳ Ｐゴシック" pitchFamily="34" charset="-128"/>
                <a:ea typeface="ＭＳ Ｐゴシック" pitchFamily="34" charset="-128"/>
              </a:defRPr>
            </a:lvl4pPr>
            <a:lvl5pPr marL="2057400" indent="-228600" eaLnBrk="0" hangingPunct="0">
              <a:defRPr kumimoji="1" sz="1400" b="1">
                <a:solidFill>
                  <a:srgbClr val="FC0019"/>
                </a:solidFill>
                <a:latin typeface="ＭＳ Ｐゴシック" pitchFamily="34" charset="-128"/>
                <a:ea typeface="ＭＳ Ｐゴシック" pitchFamily="34" charset="-128"/>
              </a:defRPr>
            </a:lvl5pPr>
            <a:lvl6pPr marL="25146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6pPr>
            <a:lvl7pPr marL="29718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7pPr>
            <a:lvl8pPr marL="34290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8pPr>
            <a:lvl9pPr marL="38862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9pPr>
          </a:lstStyle>
          <a:p>
            <a:pPr marL="0" lvl="0" indent="0" algn="just">
              <a:lnSpc>
                <a:spcPts val="1500"/>
              </a:lnSpc>
              <a:spcAft>
                <a:spcPts val="0"/>
              </a:spcAft>
            </a:pPr>
            <a:r>
              <a:rPr lang="en-US" u="sng"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US Consumer - </a:t>
            </a:r>
            <a:r>
              <a:rPr lang="en-US" u="sng" kern="100" dirty="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Tightening Cash-flows</a:t>
            </a:r>
            <a:endParaRPr lang="en-US" kern="100" dirty="0">
              <a:solidFill>
                <a:srgbClr val="C0000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700"/>
              </a:lnSpc>
              <a:spcAft>
                <a:spcPts val="0"/>
              </a:spcAft>
              <a:buFont typeface="Arial" panose="020B0604020202020204" pitchFamily="34" charset="0"/>
              <a:buChar char="•"/>
            </a:pP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Drawdown of savings, increased credit (and attendant servicing burden) and softening wage gains translate into tighter consumer cash-flows.</a:t>
            </a:r>
          </a:p>
          <a:p>
            <a:pPr lvl="0" algn="just">
              <a:lnSpc>
                <a:spcPts val="1700"/>
              </a:lnSpc>
              <a:spcAft>
                <a:spcPts val="0"/>
              </a:spcAft>
              <a:buFont typeface="Arial" panose="020B0604020202020204" pitchFamily="34" charset="0"/>
              <a:buChar char="•"/>
            </a:pP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In turn the hit on demand will have negative multiplier effects at the margin, which </a:t>
            </a:r>
            <a:r>
              <a:rPr lang="en-US" sz="1500" kern="100" dirty="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significantly dampen growth </a:t>
            </a: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outcomes; </a:t>
            </a:r>
            <a:r>
              <a:rPr lang="en-US" sz="1500" b="0" i="1" kern="100" dirty="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even if an outright recession is averted.</a:t>
            </a:r>
          </a:p>
          <a:p>
            <a:pPr lvl="0" algn="just">
              <a:lnSpc>
                <a:spcPts val="1700"/>
              </a:lnSpc>
              <a:spcAft>
                <a:spcPts val="0"/>
              </a:spcAft>
              <a:buFont typeface="Arial" panose="020B0604020202020204" pitchFamily="34" charset="0"/>
              <a:buChar char="•"/>
            </a:pP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For a Fed that is decidedly not setting out to break something, this will be a </a:t>
            </a:r>
            <a:r>
              <a:rPr lang="en-US" sz="1500" b="0" kern="100" dirty="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jolt out of the Type 2 error resulting from the earlier Type-1 error</a:t>
            </a: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a:t>
            </a:r>
            <a:endParaRPr lang="en-SG" sz="1500" b="0" kern="100" dirty="0">
              <a:latin typeface="Century" panose="020406040505050203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28436408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solidFill>
                  <a:srgbClr val="000000"/>
                </a:solidFill>
              </a:rPr>
              <a:t>December FOMC: Grinch or Santa</a:t>
            </a:r>
            <a:endParaRPr lang="en-US" sz="1800" dirty="0">
              <a:solidFill>
                <a:srgbClr val="FF0000"/>
              </a:solidFill>
            </a:endParaRPr>
          </a:p>
        </p:txBody>
      </p:sp>
      <p:sp>
        <p:nvSpPr>
          <p:cNvPr id="14" name="正方形/長方形 20">
            <a:extLst>
              <a:ext uri="{FF2B5EF4-FFF2-40B4-BE49-F238E27FC236}">
                <a16:creationId xmlns:a16="http://schemas.microsoft.com/office/drawing/2014/main" id="{C0ADA60D-075E-F72F-B0BA-13D82892FE2E}"/>
              </a:ext>
            </a:extLst>
          </p:cNvPr>
          <p:cNvSpPr>
            <a:spLocks noChangeArrowheads="1"/>
          </p:cNvSpPr>
          <p:nvPr/>
        </p:nvSpPr>
        <p:spPr bwMode="auto">
          <a:xfrm>
            <a:off x="35496" y="829267"/>
            <a:ext cx="4266879" cy="2469233"/>
          </a:xfrm>
          <a:prstGeom prst="rect">
            <a:avLst/>
          </a:prstGeom>
          <a:solidFill>
            <a:schemeClr val="bg1">
              <a:lumMod val="95000"/>
            </a:schemeClr>
          </a:solidFill>
          <a:ln w="9525" algn="ctr">
            <a:noFill/>
            <a:prstDash val="sysDot"/>
            <a:round/>
            <a:headEnd/>
            <a:tailEnd/>
          </a:ln>
        </p:spPr>
        <p:txBody>
          <a:bodyPr lIns="0" tIns="36000" rIns="108000" bIns="0"/>
          <a:lstStyle>
            <a:lvl1pPr marL="285750" indent="-285750" eaLnBrk="0" hangingPunct="0">
              <a:defRPr kumimoji="1" sz="1400" b="1">
                <a:solidFill>
                  <a:srgbClr val="FC0019"/>
                </a:solidFill>
                <a:latin typeface="ＭＳ Ｐゴシック" pitchFamily="34" charset="-128"/>
                <a:ea typeface="ＭＳ Ｐゴシック" pitchFamily="34" charset="-128"/>
              </a:defRPr>
            </a:lvl1pPr>
            <a:lvl2pPr marL="742950" indent="-285750" eaLnBrk="0" hangingPunct="0">
              <a:defRPr kumimoji="1" sz="1400" b="1">
                <a:solidFill>
                  <a:srgbClr val="FC0019"/>
                </a:solidFill>
                <a:latin typeface="ＭＳ Ｐゴシック" pitchFamily="34" charset="-128"/>
                <a:ea typeface="ＭＳ Ｐゴシック" pitchFamily="34" charset="-128"/>
              </a:defRPr>
            </a:lvl2pPr>
            <a:lvl3pPr marL="1143000" indent="-228600" eaLnBrk="0" hangingPunct="0">
              <a:defRPr kumimoji="1" sz="1400" b="1">
                <a:solidFill>
                  <a:srgbClr val="FC0019"/>
                </a:solidFill>
                <a:latin typeface="ＭＳ Ｐゴシック" pitchFamily="34" charset="-128"/>
                <a:ea typeface="ＭＳ Ｐゴシック" pitchFamily="34" charset="-128"/>
              </a:defRPr>
            </a:lvl3pPr>
            <a:lvl4pPr marL="1600200" indent="-228600" eaLnBrk="0" hangingPunct="0">
              <a:defRPr kumimoji="1" sz="1400" b="1">
                <a:solidFill>
                  <a:srgbClr val="FC0019"/>
                </a:solidFill>
                <a:latin typeface="ＭＳ Ｐゴシック" pitchFamily="34" charset="-128"/>
                <a:ea typeface="ＭＳ Ｐゴシック" pitchFamily="34" charset="-128"/>
              </a:defRPr>
            </a:lvl4pPr>
            <a:lvl5pPr marL="2057400" indent="-228600" eaLnBrk="0" hangingPunct="0">
              <a:defRPr kumimoji="1" sz="1400" b="1">
                <a:solidFill>
                  <a:srgbClr val="FC0019"/>
                </a:solidFill>
                <a:latin typeface="ＭＳ Ｐゴシック" pitchFamily="34" charset="-128"/>
                <a:ea typeface="ＭＳ Ｐゴシック" pitchFamily="34" charset="-128"/>
              </a:defRPr>
            </a:lvl5pPr>
            <a:lvl6pPr marL="25146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6pPr>
            <a:lvl7pPr marL="29718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7pPr>
            <a:lvl8pPr marL="34290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8pPr>
            <a:lvl9pPr marL="38862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9pPr>
          </a:lstStyle>
          <a:p>
            <a:pPr marL="0" lvl="0" indent="0" algn="just">
              <a:lnSpc>
                <a:spcPts val="1500"/>
              </a:lnSpc>
              <a:spcAft>
                <a:spcPts val="0"/>
              </a:spcAft>
            </a:pPr>
            <a:r>
              <a:rPr lang="en-US" u="sng"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US Consumer - </a:t>
            </a:r>
            <a:r>
              <a:rPr lang="en-US" u="sng" kern="100" dirty="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Tightening Cash-flows</a:t>
            </a:r>
            <a:endParaRPr lang="en-US" kern="100" dirty="0">
              <a:solidFill>
                <a:srgbClr val="C00000"/>
              </a:solidFill>
              <a:latin typeface="Times New Roman" panose="02020603050405020304" pitchFamily="18" charset="0"/>
              <a:ea typeface="MS Mincho" panose="02020609040205080304" pitchFamily="49" charset="-128"/>
              <a:cs typeface="Times New Roman" panose="02020603050405020304" pitchFamily="18" charset="0"/>
            </a:endParaRPr>
          </a:p>
          <a:p>
            <a:pPr lvl="0" algn="just">
              <a:lnSpc>
                <a:spcPts val="1700"/>
              </a:lnSpc>
              <a:spcAft>
                <a:spcPts val="0"/>
              </a:spcAft>
              <a:buFont typeface="Arial" panose="020B0604020202020204" pitchFamily="34" charset="0"/>
              <a:buChar char="•"/>
            </a:pP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Drawdown of savings, increased credit (and attendant servicing burden) and softening wage gains translate into tighter consumer cash-flows.</a:t>
            </a:r>
          </a:p>
          <a:p>
            <a:pPr lvl="0" algn="just">
              <a:lnSpc>
                <a:spcPts val="1700"/>
              </a:lnSpc>
              <a:spcAft>
                <a:spcPts val="0"/>
              </a:spcAft>
              <a:buFont typeface="Arial" panose="020B0604020202020204" pitchFamily="34" charset="0"/>
              <a:buChar char="•"/>
            </a:pP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In turn the hit on demand will have negative multiplier effects at the margin, which </a:t>
            </a:r>
            <a:r>
              <a:rPr lang="en-US" sz="1500" kern="100" dirty="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significantly dampen growth </a:t>
            </a: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outcomes; </a:t>
            </a:r>
            <a:r>
              <a:rPr lang="en-US" sz="1500" b="0" i="1" kern="100" dirty="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even if an outright recession is averted.</a:t>
            </a:r>
          </a:p>
          <a:p>
            <a:pPr lvl="0" algn="just">
              <a:lnSpc>
                <a:spcPts val="1700"/>
              </a:lnSpc>
              <a:spcAft>
                <a:spcPts val="0"/>
              </a:spcAft>
              <a:buFont typeface="Arial" panose="020B0604020202020204" pitchFamily="34" charset="0"/>
              <a:buChar char="•"/>
            </a:pP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For a Fed that is decidedly not setting out to break something, this will be a </a:t>
            </a:r>
            <a:r>
              <a:rPr lang="en-US" sz="1500" b="0" kern="100" dirty="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jolt out of the Type 2 error resulting from the earlier Type-1 error</a:t>
            </a:r>
            <a:r>
              <a:rPr lang="en-US" sz="1500" b="0" kern="100" dirty="0">
                <a:solidFill>
                  <a:srgbClr val="002060"/>
                </a:solidFill>
                <a:latin typeface="Times New Roman" panose="02020603050405020304" pitchFamily="18" charset="0"/>
                <a:ea typeface="MS Mincho" panose="02020609040205080304" pitchFamily="49" charset="-128"/>
                <a:cs typeface="Times New Roman" panose="02020603050405020304" pitchFamily="18" charset="0"/>
              </a:rPr>
              <a:t>.</a:t>
            </a:r>
            <a:endParaRPr lang="en-SG" sz="1500" b="0" kern="100" dirty="0">
              <a:latin typeface="Century" panose="02040604050505020304" pitchFamily="18" charset="0"/>
              <a:ea typeface="MS Mincho" panose="02020609040205080304" pitchFamily="49" charset="-128"/>
              <a:cs typeface="Times New Roman" panose="02020603050405020304" pitchFamily="18" charset="0"/>
            </a:endParaRPr>
          </a:p>
        </p:txBody>
      </p:sp>
      <p:sp>
        <p:nvSpPr>
          <p:cNvPr id="15" name="正方形/長方形 20">
            <a:extLst>
              <a:ext uri="{FF2B5EF4-FFF2-40B4-BE49-F238E27FC236}">
                <a16:creationId xmlns:a16="http://schemas.microsoft.com/office/drawing/2014/main" id="{C0ADA60D-075E-F72F-B0BA-13D82892FE2E}"/>
              </a:ext>
            </a:extLst>
          </p:cNvPr>
          <p:cNvSpPr>
            <a:spLocks noChangeArrowheads="1"/>
          </p:cNvSpPr>
          <p:nvPr/>
        </p:nvSpPr>
        <p:spPr bwMode="auto">
          <a:xfrm>
            <a:off x="60376" y="3163330"/>
            <a:ext cx="4486743" cy="412852"/>
          </a:xfrm>
          <a:prstGeom prst="rect">
            <a:avLst/>
          </a:prstGeom>
          <a:noFill/>
          <a:ln w="9525" algn="ctr">
            <a:noFill/>
            <a:prstDash val="sysDot"/>
            <a:round/>
            <a:headEnd/>
            <a:tailEnd/>
          </a:ln>
        </p:spPr>
        <p:txBody>
          <a:bodyPr lIns="0" tIns="108000" rIns="108000" bIns="0"/>
          <a:lstStyle>
            <a:lvl1pPr marL="285750" indent="-285750" eaLnBrk="0" hangingPunct="0">
              <a:defRPr kumimoji="1" sz="1400" b="1">
                <a:solidFill>
                  <a:srgbClr val="FC0019"/>
                </a:solidFill>
                <a:latin typeface="ＭＳ Ｐゴシック" pitchFamily="34" charset="-128"/>
                <a:ea typeface="ＭＳ Ｐゴシック" pitchFamily="34" charset="-128"/>
              </a:defRPr>
            </a:lvl1pPr>
            <a:lvl2pPr marL="742950" indent="-285750" eaLnBrk="0" hangingPunct="0">
              <a:defRPr kumimoji="1" sz="1400" b="1">
                <a:solidFill>
                  <a:srgbClr val="FC0019"/>
                </a:solidFill>
                <a:latin typeface="ＭＳ Ｐゴシック" pitchFamily="34" charset="-128"/>
                <a:ea typeface="ＭＳ Ｐゴシック" pitchFamily="34" charset="-128"/>
              </a:defRPr>
            </a:lvl2pPr>
            <a:lvl3pPr marL="1143000" indent="-228600" eaLnBrk="0" hangingPunct="0">
              <a:defRPr kumimoji="1" sz="1400" b="1">
                <a:solidFill>
                  <a:srgbClr val="FC0019"/>
                </a:solidFill>
                <a:latin typeface="ＭＳ Ｐゴシック" pitchFamily="34" charset="-128"/>
                <a:ea typeface="ＭＳ Ｐゴシック" pitchFamily="34" charset="-128"/>
              </a:defRPr>
            </a:lvl3pPr>
            <a:lvl4pPr marL="1600200" indent="-228600" eaLnBrk="0" hangingPunct="0">
              <a:defRPr kumimoji="1" sz="1400" b="1">
                <a:solidFill>
                  <a:srgbClr val="FC0019"/>
                </a:solidFill>
                <a:latin typeface="ＭＳ Ｐゴシック" pitchFamily="34" charset="-128"/>
                <a:ea typeface="ＭＳ Ｐゴシック" pitchFamily="34" charset="-128"/>
              </a:defRPr>
            </a:lvl4pPr>
            <a:lvl5pPr marL="2057400" indent="-228600" eaLnBrk="0" hangingPunct="0">
              <a:defRPr kumimoji="1" sz="1400" b="1">
                <a:solidFill>
                  <a:srgbClr val="FC0019"/>
                </a:solidFill>
                <a:latin typeface="ＭＳ Ｐゴシック" pitchFamily="34" charset="-128"/>
                <a:ea typeface="ＭＳ Ｐゴシック" pitchFamily="34" charset="-128"/>
              </a:defRPr>
            </a:lvl5pPr>
            <a:lvl6pPr marL="25146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6pPr>
            <a:lvl7pPr marL="29718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7pPr>
            <a:lvl8pPr marL="34290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8pPr>
            <a:lvl9pPr marL="38862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9pPr>
          </a:lstStyle>
          <a:p>
            <a:pPr marL="0" lvl="0" indent="0">
              <a:lnSpc>
                <a:spcPts val="1300"/>
              </a:lnSpc>
              <a:spcAft>
                <a:spcPts val="0"/>
              </a:spcAft>
            </a:pPr>
            <a:r>
              <a:rPr lang="en-US" sz="1200" b="0" kern="100" dirty="0">
                <a:solidFill>
                  <a:srgbClr val="0070C0"/>
                </a:solidFill>
                <a:latin typeface="Times New Roman" panose="02020603050405020304" pitchFamily="18" charset="0"/>
                <a:ea typeface="MS Mincho" panose="02020609040205080304" pitchFamily="49" charset="-128"/>
                <a:cs typeface="Times New Roman" panose="02020603050405020304" pitchFamily="18" charset="0"/>
              </a:rPr>
              <a:t>“</a:t>
            </a:r>
            <a:r>
              <a:rPr lang="en-US" sz="1000" b="0" kern="100" dirty="0">
                <a:solidFill>
                  <a:srgbClr val="0070C0"/>
                </a:solidFill>
                <a:latin typeface="Times New Roman" panose="02020603050405020304" pitchFamily="18" charset="0"/>
                <a:ea typeface="MS Mincho" panose="02020609040205080304" pitchFamily="49" charset="-128"/>
                <a:cs typeface="Times New Roman" panose="02020603050405020304" pitchFamily="18" charset="0"/>
              </a:rPr>
              <a:t>Type-1” Error: Wrongly rejecting null hypothesis of inflation risks.</a:t>
            </a:r>
          </a:p>
          <a:p>
            <a:pPr marL="0" lvl="0" indent="0">
              <a:lnSpc>
                <a:spcPts val="1300"/>
              </a:lnSpc>
              <a:spcAft>
                <a:spcPts val="0"/>
              </a:spcAft>
            </a:pPr>
            <a:r>
              <a:rPr lang="en-US" sz="1000" b="0" kern="100" dirty="0">
                <a:solidFill>
                  <a:srgbClr val="0070C0"/>
                </a:solidFill>
                <a:latin typeface="Times New Roman" panose="02020603050405020304" pitchFamily="18" charset="0"/>
                <a:ea typeface="MS Mincho" panose="02020609040205080304" pitchFamily="49" charset="-128"/>
                <a:cs typeface="Times New Roman" panose="02020603050405020304" pitchFamily="18" charset="0"/>
              </a:rPr>
              <a:t>“Type-2 Error: Wrongly failing to reject null hypothesis of persistent inflation risks</a:t>
            </a:r>
          </a:p>
        </p:txBody>
      </p:sp>
      <p:pic>
        <p:nvPicPr>
          <p:cNvPr id="3" name="Picture 2"/>
          <p:cNvPicPr>
            <a:picLocks noChangeAspect="1"/>
          </p:cNvPicPr>
          <p:nvPr/>
        </p:nvPicPr>
        <p:blipFill>
          <a:blip r:embed="rId3"/>
          <a:stretch>
            <a:fillRect/>
          </a:stretch>
        </p:blipFill>
        <p:spPr>
          <a:xfrm>
            <a:off x="4499992" y="829267"/>
            <a:ext cx="4464310" cy="2867585"/>
          </a:xfrm>
          <a:prstGeom prst="rect">
            <a:avLst/>
          </a:prstGeom>
        </p:spPr>
      </p:pic>
      <p:pic>
        <p:nvPicPr>
          <p:cNvPr id="6" name="Picture 5"/>
          <p:cNvPicPr>
            <a:picLocks noChangeAspect="1"/>
          </p:cNvPicPr>
          <p:nvPr/>
        </p:nvPicPr>
        <p:blipFill>
          <a:blip r:embed="rId4"/>
          <a:stretch>
            <a:fillRect/>
          </a:stretch>
        </p:blipFill>
        <p:spPr>
          <a:xfrm>
            <a:off x="60376" y="3576182"/>
            <a:ext cx="4486743" cy="3038541"/>
          </a:xfrm>
          <a:prstGeom prst="rect">
            <a:avLst/>
          </a:prstGeom>
        </p:spPr>
      </p:pic>
      <p:pic>
        <p:nvPicPr>
          <p:cNvPr id="7" name="Picture 6"/>
          <p:cNvPicPr>
            <a:picLocks noChangeAspect="1"/>
          </p:cNvPicPr>
          <p:nvPr/>
        </p:nvPicPr>
        <p:blipFill>
          <a:blip r:embed="rId5"/>
          <a:stretch>
            <a:fillRect/>
          </a:stretch>
        </p:blipFill>
        <p:spPr>
          <a:xfrm>
            <a:off x="4547119" y="3696851"/>
            <a:ext cx="4596881" cy="2886129"/>
          </a:xfrm>
          <a:prstGeom prst="rect">
            <a:avLst/>
          </a:prstGeom>
        </p:spPr>
      </p:pic>
    </p:spTree>
    <p:extLst>
      <p:ext uri="{BB962C8B-B14F-4D97-AF65-F5344CB8AC3E}">
        <p14:creationId xmlns:p14="http://schemas.microsoft.com/office/powerpoint/2010/main" val="840935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3. </a:t>
            </a:r>
            <a:r>
              <a:rPr lang="en-US" sz="1800" dirty="0">
                <a:solidFill>
                  <a:schemeClr val="tx1"/>
                </a:solidFill>
              </a:rPr>
              <a:t>December FOMC: </a:t>
            </a:r>
            <a:r>
              <a:rPr lang="en-US" sz="1800" dirty="0" smtClean="0">
                <a:solidFill>
                  <a:schemeClr val="tx1"/>
                </a:solidFill>
              </a:rPr>
              <a:t>Remaining </a:t>
            </a:r>
            <a:r>
              <a:rPr lang="en-US" sz="1800" dirty="0">
                <a:solidFill>
                  <a:schemeClr val="tx1"/>
                </a:solidFill>
              </a:rPr>
              <a:t>Signposts to Watch - Santa's Elves or Grinch Spirit</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pic>
        <p:nvPicPr>
          <p:cNvPr id="3" name="Picture 2"/>
          <p:cNvPicPr>
            <a:picLocks noChangeAspect="1"/>
          </p:cNvPicPr>
          <p:nvPr/>
        </p:nvPicPr>
        <p:blipFill>
          <a:blip r:embed="rId3"/>
          <a:stretch>
            <a:fillRect/>
          </a:stretch>
        </p:blipFill>
        <p:spPr>
          <a:xfrm>
            <a:off x="539552" y="872975"/>
            <a:ext cx="4450307" cy="2684686"/>
          </a:xfrm>
          <a:prstGeom prst="rect">
            <a:avLst/>
          </a:prstGeom>
        </p:spPr>
      </p:pic>
      <p:sp>
        <p:nvSpPr>
          <p:cNvPr id="5" name="正方形/長方形 20">
            <a:extLst>
              <a:ext uri="{FF2B5EF4-FFF2-40B4-BE49-F238E27FC236}">
                <a16:creationId xmlns:a16="http://schemas.microsoft.com/office/drawing/2014/main" id="{C0ADA60D-075E-F72F-B0BA-13D82892FE2E}"/>
              </a:ext>
            </a:extLst>
          </p:cNvPr>
          <p:cNvSpPr>
            <a:spLocks noChangeArrowheads="1"/>
          </p:cNvSpPr>
          <p:nvPr/>
        </p:nvSpPr>
        <p:spPr bwMode="auto">
          <a:xfrm>
            <a:off x="5009482" y="2187063"/>
            <a:ext cx="3888432" cy="2352729"/>
          </a:xfrm>
          <a:prstGeom prst="rect">
            <a:avLst/>
          </a:prstGeom>
          <a:solidFill>
            <a:schemeClr val="bg1">
              <a:lumMod val="95000"/>
            </a:schemeClr>
          </a:solidFill>
          <a:ln w="9525" algn="ctr">
            <a:noFill/>
            <a:prstDash val="sysDot"/>
            <a:round/>
            <a:headEnd/>
            <a:tailEnd/>
          </a:ln>
        </p:spPr>
        <p:txBody>
          <a:bodyPr lIns="0" tIns="36000" rIns="108000" bIns="0"/>
          <a:lstStyle>
            <a:lvl1pPr marL="285750" indent="-285750" eaLnBrk="0" hangingPunct="0">
              <a:defRPr kumimoji="1" sz="1400" b="1">
                <a:solidFill>
                  <a:srgbClr val="FC0019"/>
                </a:solidFill>
                <a:latin typeface="ＭＳ Ｐゴシック" pitchFamily="34" charset="-128"/>
                <a:ea typeface="ＭＳ Ｐゴシック" pitchFamily="34" charset="-128"/>
              </a:defRPr>
            </a:lvl1pPr>
            <a:lvl2pPr marL="742950" indent="-285750" eaLnBrk="0" hangingPunct="0">
              <a:defRPr kumimoji="1" sz="1400" b="1">
                <a:solidFill>
                  <a:srgbClr val="FC0019"/>
                </a:solidFill>
                <a:latin typeface="ＭＳ Ｐゴシック" pitchFamily="34" charset="-128"/>
                <a:ea typeface="ＭＳ Ｐゴシック" pitchFamily="34" charset="-128"/>
              </a:defRPr>
            </a:lvl2pPr>
            <a:lvl3pPr marL="1143000" indent="-228600" eaLnBrk="0" hangingPunct="0">
              <a:defRPr kumimoji="1" sz="1400" b="1">
                <a:solidFill>
                  <a:srgbClr val="FC0019"/>
                </a:solidFill>
                <a:latin typeface="ＭＳ Ｐゴシック" pitchFamily="34" charset="-128"/>
                <a:ea typeface="ＭＳ Ｐゴシック" pitchFamily="34" charset="-128"/>
              </a:defRPr>
            </a:lvl3pPr>
            <a:lvl4pPr marL="1600200" indent="-228600" eaLnBrk="0" hangingPunct="0">
              <a:defRPr kumimoji="1" sz="1400" b="1">
                <a:solidFill>
                  <a:srgbClr val="FC0019"/>
                </a:solidFill>
                <a:latin typeface="ＭＳ Ｐゴシック" pitchFamily="34" charset="-128"/>
                <a:ea typeface="ＭＳ Ｐゴシック" pitchFamily="34" charset="-128"/>
              </a:defRPr>
            </a:lvl4pPr>
            <a:lvl5pPr marL="2057400" indent="-228600" eaLnBrk="0" hangingPunct="0">
              <a:defRPr kumimoji="1" sz="1400" b="1">
                <a:solidFill>
                  <a:srgbClr val="FC0019"/>
                </a:solidFill>
                <a:latin typeface="ＭＳ Ｐゴシック" pitchFamily="34" charset="-128"/>
                <a:ea typeface="ＭＳ Ｐゴシック" pitchFamily="34" charset="-128"/>
              </a:defRPr>
            </a:lvl5pPr>
            <a:lvl6pPr marL="25146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6pPr>
            <a:lvl7pPr marL="29718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7pPr>
            <a:lvl8pPr marL="34290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8pPr>
            <a:lvl9pPr marL="38862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9pPr>
          </a:lstStyle>
          <a:p>
            <a:pPr marL="0" lvl="0" indent="0" algn="just">
              <a:lnSpc>
                <a:spcPts val="1500"/>
              </a:lnSpc>
              <a:spcBef>
                <a:spcPts val="600"/>
              </a:spcBef>
              <a:spcAft>
                <a:spcPts val="0"/>
              </a:spcAft>
            </a:pPr>
            <a:r>
              <a:rPr lang="en-US" sz="1500" b="0" kern="100" dirty="0" err="1" smtClean="0">
                <a:solidFill>
                  <a:srgbClr val="140078"/>
                </a:solidFill>
                <a:latin typeface="+mj-lt"/>
                <a:ea typeface="MS Mincho" panose="02020609040205080304" pitchFamily="49" charset="-128"/>
                <a:cs typeface="Times New Roman" panose="02020603050405020304" pitchFamily="18" charset="0"/>
              </a:rPr>
              <a:t>Labour</a:t>
            </a:r>
            <a:r>
              <a:rPr lang="en-US" sz="1500" b="0" kern="100" dirty="0" smtClean="0">
                <a:solidFill>
                  <a:srgbClr val="140078"/>
                </a:solidFill>
                <a:latin typeface="+mj-lt"/>
                <a:ea typeface="MS Mincho" panose="02020609040205080304" pitchFamily="49" charset="-128"/>
                <a:cs typeface="Times New Roman" panose="02020603050405020304" pitchFamily="18" charset="0"/>
              </a:rPr>
              <a:t> Market </a:t>
            </a:r>
          </a:p>
          <a:p>
            <a:pPr lvl="0">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NFP Rebound Expected on 6 Dec</a:t>
            </a:r>
          </a:p>
          <a:p>
            <a:pPr lvl="0" algn="just">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Prior Revisions to be Watched for</a:t>
            </a:r>
          </a:p>
          <a:p>
            <a:pPr lvl="0" algn="just">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Strikes – Boeing </a:t>
            </a:r>
          </a:p>
          <a:p>
            <a:pPr lvl="0" algn="just">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Hurricanes (Milton and Helene)</a:t>
            </a:r>
          </a:p>
          <a:p>
            <a:pPr lvl="0" algn="just">
              <a:lnSpc>
                <a:spcPts val="1500"/>
              </a:lnSpc>
              <a:spcBef>
                <a:spcPts val="1200"/>
              </a:spcBef>
              <a:spcAft>
                <a:spcPts val="0"/>
              </a:spcAft>
              <a:buFont typeface="Arial" panose="020B0604020202020204" pitchFamily="34" charset="0"/>
              <a:buChar char="•"/>
            </a:pPr>
            <a:r>
              <a:rPr lang="en-US" sz="1500" b="0" kern="100" dirty="0" smtClean="0">
                <a:solidFill>
                  <a:srgbClr val="140078"/>
                </a:solidFill>
                <a:latin typeface="+mj-lt"/>
                <a:ea typeface="MS Mincho" panose="02020609040205080304" pitchFamily="49" charset="-128"/>
                <a:cs typeface="Times New Roman" panose="02020603050405020304" pitchFamily="18" charset="0"/>
              </a:rPr>
              <a:t>Need Driven vs Supply Driven </a:t>
            </a:r>
          </a:p>
          <a:p>
            <a:pPr lvl="0" algn="just">
              <a:lnSpc>
                <a:spcPts val="1500"/>
              </a:lnSpc>
              <a:spcAft>
                <a:spcPts val="0"/>
              </a:spcAft>
              <a:buFont typeface="Arial" panose="020B0604020202020204" pitchFamily="34" charset="0"/>
              <a:buChar char="•"/>
            </a:pPr>
            <a:endParaRPr lang="en-SG" sz="1500" b="0" kern="100" dirty="0">
              <a:solidFill>
                <a:srgbClr val="140078"/>
              </a:solidFill>
              <a:latin typeface="+mj-lt"/>
              <a:ea typeface="MS Mincho" panose="02020609040205080304" pitchFamily="49" charset="-128"/>
              <a:cs typeface="Times New Roman" panose="02020603050405020304" pitchFamily="18" charset="0"/>
            </a:endParaRPr>
          </a:p>
        </p:txBody>
      </p:sp>
      <p:pic>
        <p:nvPicPr>
          <p:cNvPr id="4" name="Picture 3"/>
          <p:cNvPicPr>
            <a:picLocks noChangeAspect="1"/>
          </p:cNvPicPr>
          <p:nvPr/>
        </p:nvPicPr>
        <p:blipFill>
          <a:blip r:embed="rId4"/>
          <a:stretch>
            <a:fillRect/>
          </a:stretch>
        </p:blipFill>
        <p:spPr>
          <a:xfrm>
            <a:off x="558067" y="3666010"/>
            <a:ext cx="4431792" cy="2950464"/>
          </a:xfrm>
          <a:prstGeom prst="rect">
            <a:avLst/>
          </a:prstGeom>
        </p:spPr>
      </p:pic>
    </p:spTree>
    <p:extLst>
      <p:ext uri="{BB962C8B-B14F-4D97-AF65-F5344CB8AC3E}">
        <p14:creationId xmlns:p14="http://schemas.microsoft.com/office/powerpoint/2010/main" val="38131555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3. </a:t>
            </a:r>
            <a:r>
              <a:rPr lang="en-US" sz="1800" dirty="0">
                <a:solidFill>
                  <a:schemeClr val="tx1"/>
                </a:solidFill>
              </a:rPr>
              <a:t>December FOMC: </a:t>
            </a:r>
            <a:r>
              <a:rPr lang="en-US" sz="1800" dirty="0" smtClean="0">
                <a:solidFill>
                  <a:schemeClr val="tx1"/>
                </a:solidFill>
              </a:rPr>
              <a:t>Mind the Gap – Fed and Markets</a:t>
            </a:r>
            <a:endParaRPr lang="en-US" sz="1600" b="0" i="1" dirty="0">
              <a:solidFill>
                <a:srgbClr val="0070C0"/>
              </a:solidFill>
            </a:endParaRPr>
          </a:p>
        </p:txBody>
      </p:sp>
      <p:sp>
        <p:nvSpPr>
          <p:cNvPr id="7" name="Rectangle 6"/>
          <p:cNvSpPr/>
          <p:nvPr/>
        </p:nvSpPr>
        <p:spPr>
          <a:xfrm>
            <a:off x="4447607" y="3244334"/>
            <a:ext cx="248786" cy="369332"/>
          </a:xfrm>
          <a:prstGeom prst="rect">
            <a:avLst/>
          </a:prstGeom>
        </p:spPr>
        <p:txBody>
          <a:bodyPr wrap="none">
            <a:spAutoFit/>
          </a:bodyPr>
          <a:lstStyle/>
          <a:p>
            <a:r>
              <a:rPr lang="en-SG" dirty="0"/>
              <a:t>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082" y="2593558"/>
            <a:ext cx="3324251" cy="4003793"/>
          </a:xfrm>
          <a:prstGeom prst="rect">
            <a:avLst/>
          </a:prstGeom>
        </p:spPr>
      </p:pic>
      <p:pic>
        <p:nvPicPr>
          <p:cNvPr id="5" name="Picture 4">
            <a:extLst>
              <a:ext uri="{FF2B5EF4-FFF2-40B4-BE49-F238E27FC236}">
                <a16:creationId xmlns:a16="http://schemas.microsoft.com/office/drawing/2014/main" id="{00040268-CE72-C5E9-13A0-F9980E6615C4}"/>
              </a:ext>
            </a:extLst>
          </p:cNvPr>
          <p:cNvPicPr>
            <a:picLocks noChangeAspect="1"/>
          </p:cNvPicPr>
          <p:nvPr/>
        </p:nvPicPr>
        <p:blipFill>
          <a:blip r:embed="rId4"/>
          <a:stretch>
            <a:fillRect/>
          </a:stretch>
        </p:blipFill>
        <p:spPr>
          <a:xfrm>
            <a:off x="611560" y="796475"/>
            <a:ext cx="2833898" cy="1933413"/>
          </a:xfrm>
          <a:prstGeom prst="rect">
            <a:avLst/>
          </a:prstGeom>
        </p:spPr>
      </p:pic>
      <p:pic>
        <p:nvPicPr>
          <p:cNvPr id="6" name="Picture 5"/>
          <p:cNvPicPr>
            <a:picLocks noChangeAspect="1"/>
          </p:cNvPicPr>
          <p:nvPr/>
        </p:nvPicPr>
        <p:blipFill>
          <a:blip r:embed="rId5"/>
          <a:stretch>
            <a:fillRect/>
          </a:stretch>
        </p:blipFill>
        <p:spPr>
          <a:xfrm>
            <a:off x="4216576" y="796475"/>
            <a:ext cx="4718650" cy="5656861"/>
          </a:xfrm>
          <a:prstGeom prst="rect">
            <a:avLst/>
          </a:prstGeom>
        </p:spPr>
      </p:pic>
    </p:spTree>
    <p:extLst>
      <p:ext uri="{BB962C8B-B14F-4D97-AF65-F5344CB8AC3E}">
        <p14:creationId xmlns:p14="http://schemas.microsoft.com/office/powerpoint/2010/main" val="3186365123"/>
      </p:ext>
    </p:extLst>
  </p:cSld>
  <p:clrMapOvr>
    <a:masterClrMapping/>
  </p:clrMapOvr>
  <p:timing>
    <p:tnLst>
      <p:par>
        <p:cTn id="1" dur="indefinite" restart="never" nodeType="tmRoot"/>
      </p:par>
    </p:tnLst>
  </p:timing>
</p:sld>
</file>

<file path=ppt/theme/theme1.xml><?xml version="1.0" encoding="utf-8"?>
<a:theme xmlns:a="http://schemas.openxmlformats.org/drawingml/2006/main" name="160237-Mizuho-FF-PPT-Template-Panacee-A4">
  <a:themeElements>
    <a:clrScheme name="Future Frame">
      <a:dk1>
        <a:srgbClr val="000000"/>
      </a:dk1>
      <a:lt1>
        <a:srgbClr val="FFFFFF"/>
      </a:lt1>
      <a:dk2>
        <a:srgbClr val="140078"/>
      </a:dk2>
      <a:lt2>
        <a:srgbClr val="CCCCCC"/>
      </a:lt2>
      <a:accent1>
        <a:srgbClr val="85C0DB"/>
      </a:accent1>
      <a:accent2>
        <a:srgbClr val="E9C45C"/>
      </a:accent2>
      <a:accent3>
        <a:srgbClr val="8EBA69"/>
      </a:accent3>
      <a:accent4>
        <a:srgbClr val="FF9797"/>
      </a:accent4>
      <a:accent5>
        <a:srgbClr val="A791B3"/>
      </a:accent5>
      <a:accent6>
        <a:srgbClr val="EB9864"/>
      </a:accent6>
      <a:hlink>
        <a:srgbClr val="006FBC"/>
      </a:hlink>
      <a:folHlink>
        <a:srgbClr val="00A5E3"/>
      </a:folHlink>
    </a:clrScheme>
    <a:fontScheme name="Mizuho 2016">
      <a:majorFont>
        <a:latin typeface="Arial"/>
        <a:ea typeface="MS PGothic"/>
        <a:cs typeface="Arial"/>
      </a:majorFont>
      <a:minorFont>
        <a:latin typeface="Arial"/>
        <a:ea typeface="MS PGothic"/>
        <a:cs typeface="Arial"/>
      </a:minorFont>
    </a:fontScheme>
    <a:fmtScheme name="Mizuho 2016">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spDef>
      <a:spPr>
        <a:solidFill>
          <a:schemeClr val="bg2"/>
        </a:solidFill>
        <a:ln>
          <a:noFill/>
        </a:ln>
      </a:spPr>
      <a:bodyPr lIns="0" tIns="0" rIns="0" bIns="0"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pPr>
      <a:bodyPr/>
      <a:lstStyle/>
      <a:style>
        <a:lnRef idx="1">
          <a:schemeClr val="accent1"/>
        </a:lnRef>
        <a:fillRef idx="0">
          <a:schemeClr val="accent1"/>
        </a:fillRef>
        <a:effectRef idx="0">
          <a:schemeClr val="accent1"/>
        </a:effectRef>
        <a:fontRef idx="minor">
          <a:schemeClr val="tx1"/>
        </a:fontRef>
      </a:style>
    </a:lnDef>
    <a:txDef>
      <a:spPr>
        <a:noFill/>
        <a:ln>
          <a:solidFill>
            <a:schemeClr val="bg1">
              <a:lumMod val="50000"/>
            </a:schemeClr>
          </a:solidFill>
        </a:ln>
      </a:spPr>
      <a:bodyPr wrap="square" rtlCol="0">
        <a:spAutoFit/>
      </a:bodyPr>
      <a:lstStyle>
        <a:defPPr>
          <a:defRPr sz="1400" dirty="0"/>
        </a:defPPr>
      </a:lstStyle>
    </a:txDef>
  </a:objectDefaults>
  <a:extraClrSchemeLst/>
  <a:extLst>
    <a:ext uri="{05A4C25C-085E-4340-85A3-A5531E510DB2}">
      <thm15:themeFamily xmlns:thm15="http://schemas.microsoft.com/office/thememl/2012/main" name="160237-Mizuho-FF-PPT-Template-Panacee-A4-v12.potx" id="{4F088A2F-1C72-4473-B8B0-B9AF2AB4BA45}" vid="{77905348-0567-40CD-9A19-2A19487EDF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151180</TotalTime>
  <Words>5076</Words>
  <Application>Microsoft Office PowerPoint</Application>
  <PresentationFormat>On-screen Show (4:3)</PresentationFormat>
  <Paragraphs>262</Paragraphs>
  <Slides>23</Slides>
  <Notes>15</Notes>
  <HiddenSlides>0</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23</vt:i4>
      </vt:variant>
    </vt:vector>
  </HeadingPairs>
  <TitlesOfParts>
    <vt:vector size="43" baseType="lpstr">
      <vt:lpstr>HGP創英角ｺﾞｼｯｸUB</vt:lpstr>
      <vt:lpstr>Meiryo</vt:lpstr>
      <vt:lpstr>Meiryo UI</vt:lpstr>
      <vt:lpstr>MS Mincho</vt:lpstr>
      <vt:lpstr>MS PGothic</vt:lpstr>
      <vt:lpstr>MS PGothic</vt:lpstr>
      <vt:lpstr>Yu Gothic</vt:lpstr>
      <vt:lpstr>Yu Gothic</vt:lpstr>
      <vt:lpstr>Yu Gothic UI</vt:lpstr>
      <vt:lpstr>Arial</vt:lpstr>
      <vt:lpstr>Arial Narrow</vt:lpstr>
      <vt:lpstr>Bloomberg Prop Unicode B</vt:lpstr>
      <vt:lpstr>Book Antiqua</vt:lpstr>
      <vt:lpstr>Calibri</vt:lpstr>
      <vt:lpstr>Century</vt:lpstr>
      <vt:lpstr>Courier New</vt:lpstr>
      <vt:lpstr>Times New Roman</vt:lpstr>
      <vt:lpstr>Wingdings</vt:lpstr>
      <vt:lpstr>Wingdings 2</vt:lpstr>
      <vt:lpstr>160237-Mizuho-FF-PPT-Template-Panacee-A4</vt:lpstr>
      <vt:lpstr>Mizuho Treasury Quick Webinar - FOMC: November Takeaways and December Early Preview - Grinch or Santa</vt:lpstr>
      <vt:lpstr>1a. Takeaways from November FOMC</vt:lpstr>
      <vt:lpstr>1a. Takeaways from November FOMC</vt:lpstr>
      <vt:lpstr>2. US CPI: Back to demand and supply debates? </vt:lpstr>
      <vt:lpstr>3. December FOMC: Grinch or Santa </vt:lpstr>
      <vt:lpstr>3. December FOMC: Grinch or Santa </vt:lpstr>
      <vt:lpstr>December FOMC: Grinch or Santa</vt:lpstr>
      <vt:lpstr>3. December FOMC: Remaining Signposts to Watch - Santa's Elves or Grinch Spirit</vt:lpstr>
      <vt:lpstr>3. December FOMC: Mind the Gap – Fed and Markets</vt:lpstr>
      <vt:lpstr>3. FX Outlook - EM-Asia: Examining the FX "gains" since September FOMC</vt:lpstr>
      <vt:lpstr>3. FX Outlook - China's Dragon Year: Of Wood and Fire - A Brief Take on Stimulus</vt:lpstr>
      <vt:lpstr>Trump 2.0: A New Era</vt:lpstr>
      <vt:lpstr>Q and A</vt:lpstr>
      <vt:lpstr>Mizuho Global e-Banking FX Web Service</vt:lpstr>
      <vt:lpstr>Additional service FX Web</vt:lpstr>
      <vt:lpstr>Sample Screen of FX web </vt:lpstr>
      <vt:lpstr> Necessary Documents to Start the online FX service</vt:lpstr>
      <vt:lpstr>Setup before FX Web Use</vt:lpstr>
      <vt:lpstr>1.FX Web Setup</vt:lpstr>
      <vt:lpstr>2. local service use setting</vt:lpstr>
      <vt:lpstr>2. local service use setting</vt:lpstr>
      <vt:lpstr>Disclaimer</vt:lpstr>
      <vt:lpstr>Disclaimer</vt:lpstr>
    </vt:vector>
  </TitlesOfParts>
  <Company>Mizuho Bank,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All’s Fair In Love &amp; War?</dc:title>
  <dc:creator>Huani</dc:creator>
  <cp:lastModifiedBy>Tan Boon Heng</cp:lastModifiedBy>
  <cp:revision>2575</cp:revision>
  <cp:lastPrinted>2020-01-20T08:53:48Z</cp:lastPrinted>
  <dcterms:created xsi:type="dcterms:W3CDTF">2019-10-08T01:37:15Z</dcterms:created>
  <dcterms:modified xsi:type="dcterms:W3CDTF">2024-11-14T00:55:30Z</dcterms:modified>
</cp:coreProperties>
</file>